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65" r:id="rId5"/>
    <p:sldId id="260" r:id="rId6"/>
    <p:sldId id="261" r:id="rId7"/>
    <p:sldId id="266" r:id="rId8"/>
    <p:sldId id="267" r:id="rId9"/>
    <p:sldId id="268" r:id="rId10"/>
    <p:sldId id="269" r:id="rId11"/>
    <p:sldId id="263" r:id="rId12"/>
    <p:sldId id="264"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957" autoAdjust="0"/>
  </p:normalViewPr>
  <p:slideViewPr>
    <p:cSldViewPr snapToGrid="0">
      <p:cViewPr varScale="1">
        <p:scale>
          <a:sx n="101" d="100"/>
          <a:sy n="101" d="100"/>
        </p:scale>
        <p:origin x="9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F0E72-9EA2-47C5-AEF8-D6A441839C79}" type="datetimeFigureOut">
              <a:rPr lang="en-GB" smtClean="0"/>
              <a:t>16/12/2020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250C19-FF83-49A7-8756-59868C517D7F}" type="slidenum">
              <a:rPr lang="en-GB" smtClean="0"/>
              <a:t>‹#›</a:t>
            </a:fld>
            <a:endParaRPr lang="en-GB"/>
          </a:p>
        </p:txBody>
      </p:sp>
    </p:spTree>
    <p:extLst>
      <p:ext uri="{BB962C8B-B14F-4D97-AF65-F5344CB8AC3E}">
        <p14:creationId xmlns:p14="http://schemas.microsoft.com/office/powerpoint/2010/main" val="1411548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250C19-FF83-49A7-8756-59868C517D7F}" type="slidenum">
              <a:rPr lang="en-GB" smtClean="0"/>
              <a:t>1</a:t>
            </a:fld>
            <a:endParaRPr lang="en-GB"/>
          </a:p>
        </p:txBody>
      </p:sp>
    </p:spTree>
    <p:extLst>
      <p:ext uri="{BB962C8B-B14F-4D97-AF65-F5344CB8AC3E}">
        <p14:creationId xmlns:p14="http://schemas.microsoft.com/office/powerpoint/2010/main" val="3277724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2</a:t>
            </a:fld>
            <a:endParaRPr lang="en-GB"/>
          </a:p>
        </p:txBody>
      </p:sp>
    </p:spTree>
    <p:extLst>
      <p:ext uri="{BB962C8B-B14F-4D97-AF65-F5344CB8AC3E}">
        <p14:creationId xmlns:p14="http://schemas.microsoft.com/office/powerpoint/2010/main" val="2598951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3</a:t>
            </a:fld>
            <a:endParaRPr lang="en-GB"/>
          </a:p>
        </p:txBody>
      </p:sp>
    </p:spTree>
    <p:extLst>
      <p:ext uri="{BB962C8B-B14F-4D97-AF65-F5344CB8AC3E}">
        <p14:creationId xmlns:p14="http://schemas.microsoft.com/office/powerpoint/2010/main" val="1834859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4</a:t>
            </a:fld>
            <a:endParaRPr lang="en-GB"/>
          </a:p>
        </p:txBody>
      </p:sp>
    </p:spTree>
    <p:extLst>
      <p:ext uri="{BB962C8B-B14F-4D97-AF65-F5344CB8AC3E}">
        <p14:creationId xmlns:p14="http://schemas.microsoft.com/office/powerpoint/2010/main" val="3100628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5</a:t>
            </a:fld>
            <a:endParaRPr lang="en-GB"/>
          </a:p>
        </p:txBody>
      </p:sp>
    </p:spTree>
    <p:extLst>
      <p:ext uri="{BB962C8B-B14F-4D97-AF65-F5344CB8AC3E}">
        <p14:creationId xmlns:p14="http://schemas.microsoft.com/office/powerpoint/2010/main" val="3702008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6</a:t>
            </a:fld>
            <a:endParaRPr lang="en-GB"/>
          </a:p>
        </p:txBody>
      </p:sp>
    </p:spTree>
    <p:extLst>
      <p:ext uri="{BB962C8B-B14F-4D97-AF65-F5344CB8AC3E}">
        <p14:creationId xmlns:p14="http://schemas.microsoft.com/office/powerpoint/2010/main" val="1219473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7</a:t>
            </a:fld>
            <a:endParaRPr lang="en-GB"/>
          </a:p>
        </p:txBody>
      </p:sp>
    </p:spTree>
    <p:extLst>
      <p:ext uri="{BB962C8B-B14F-4D97-AF65-F5344CB8AC3E}">
        <p14:creationId xmlns:p14="http://schemas.microsoft.com/office/powerpoint/2010/main" val="789426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8</a:t>
            </a:fld>
            <a:endParaRPr lang="en-GB"/>
          </a:p>
        </p:txBody>
      </p:sp>
    </p:spTree>
    <p:extLst>
      <p:ext uri="{BB962C8B-B14F-4D97-AF65-F5344CB8AC3E}">
        <p14:creationId xmlns:p14="http://schemas.microsoft.com/office/powerpoint/2010/main" val="2894988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9</a:t>
            </a:fld>
            <a:endParaRPr lang="en-GB"/>
          </a:p>
        </p:txBody>
      </p:sp>
    </p:spTree>
    <p:extLst>
      <p:ext uri="{BB962C8B-B14F-4D97-AF65-F5344CB8AC3E}">
        <p14:creationId xmlns:p14="http://schemas.microsoft.com/office/powerpoint/2010/main" val="2114597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10</a:t>
            </a:fld>
            <a:endParaRPr lang="en-GB"/>
          </a:p>
        </p:txBody>
      </p:sp>
    </p:spTree>
    <p:extLst>
      <p:ext uri="{BB962C8B-B14F-4D97-AF65-F5344CB8AC3E}">
        <p14:creationId xmlns:p14="http://schemas.microsoft.com/office/powerpoint/2010/main" val="2008033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11</a:t>
            </a:fld>
            <a:endParaRPr lang="en-GB"/>
          </a:p>
        </p:txBody>
      </p:sp>
    </p:spTree>
    <p:extLst>
      <p:ext uri="{BB962C8B-B14F-4D97-AF65-F5344CB8AC3E}">
        <p14:creationId xmlns:p14="http://schemas.microsoft.com/office/powerpoint/2010/main" val="1260797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12</a:t>
            </a:fld>
            <a:endParaRPr lang="en-GB"/>
          </a:p>
        </p:txBody>
      </p:sp>
    </p:spTree>
    <p:extLst>
      <p:ext uri="{BB962C8B-B14F-4D97-AF65-F5344CB8AC3E}">
        <p14:creationId xmlns:p14="http://schemas.microsoft.com/office/powerpoint/2010/main" val="1164337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250C19-FF83-49A7-8756-59868C517D7F}" type="slidenum">
              <a:rPr lang="en-GB" smtClean="0"/>
              <a:t>13</a:t>
            </a:fld>
            <a:endParaRPr lang="en-GB"/>
          </a:p>
        </p:txBody>
      </p:sp>
    </p:spTree>
    <p:extLst>
      <p:ext uri="{BB962C8B-B14F-4D97-AF65-F5344CB8AC3E}">
        <p14:creationId xmlns:p14="http://schemas.microsoft.com/office/powerpoint/2010/main" val="33504529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555B68-6021-4BD7-9EEB-A4A52C86044E}"/>
              </a:ext>
            </a:extLst>
          </p:cNvPr>
          <p:cNvSpPr>
            <a:spLocks noGrp="1"/>
          </p:cNvSpPr>
          <p:nvPr>
            <p:ph type="ctrTitle"/>
          </p:nvPr>
        </p:nvSpPr>
        <p:spPr>
          <a:xfrm>
            <a:off x="1524000" y="1305017"/>
            <a:ext cx="9144000" cy="2204946"/>
          </a:xfrm>
        </p:spPr>
        <p:txBody>
          <a:bodyPr anchor="b">
            <a:noAutofit/>
          </a:bodyPr>
          <a:lstStyle>
            <a:lvl1pPr algn="ctr">
              <a:defRPr lang="en-GB" sz="4000" b="0" i="0" smtClean="0">
                <a:effectLst/>
              </a:defRPr>
            </a:lvl1pPr>
          </a:lstStyle>
          <a:p>
            <a:endParaRPr lang="en-GB" b="1" i="0" dirty="0">
              <a:solidFill>
                <a:srgbClr val="333333"/>
              </a:solidFill>
              <a:effectLst/>
              <a:latin typeface="MuseoSans-500"/>
            </a:endParaRPr>
          </a:p>
        </p:txBody>
      </p:sp>
      <p:sp>
        <p:nvSpPr>
          <p:cNvPr id="3" name="Subtitle 2">
            <a:extLst>
              <a:ext uri="{FF2B5EF4-FFF2-40B4-BE49-F238E27FC236}">
                <a16:creationId xmlns:a16="http://schemas.microsoft.com/office/drawing/2014/main" xmlns="" id="{30DF1F88-3E84-4A6A-BA82-4A5B41AE58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
        <p:nvSpPr>
          <p:cNvPr id="4" name="Date Placeholder 3">
            <a:extLst>
              <a:ext uri="{FF2B5EF4-FFF2-40B4-BE49-F238E27FC236}">
                <a16:creationId xmlns:a16="http://schemas.microsoft.com/office/drawing/2014/main" xmlns="" id="{E282D7E0-5557-4889-AD97-954124C236E3}"/>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5" name="Footer Placeholder 4">
            <a:extLst>
              <a:ext uri="{FF2B5EF4-FFF2-40B4-BE49-F238E27FC236}">
                <a16:creationId xmlns:a16="http://schemas.microsoft.com/office/drawing/2014/main" xmlns="" id="{043F5FFA-0411-49EA-94B7-16E866FADC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03C95E64-7DBD-4D84-A9BE-193157B6D050}"/>
              </a:ext>
            </a:extLst>
          </p:cNvPr>
          <p:cNvSpPr>
            <a:spLocks noGrp="1"/>
          </p:cNvSpPr>
          <p:nvPr>
            <p:ph type="sldNum" sz="quarter" idx="12"/>
          </p:nvPr>
        </p:nvSpPr>
        <p:spPr/>
        <p:txBody>
          <a:bodyPr/>
          <a:lstStyle/>
          <a:p>
            <a:fld id="{7C73E4AD-C20F-4C72-A450-D134A92F0318}" type="slidenum">
              <a:rPr lang="en-GB" smtClean="0"/>
              <a:t>‹#›</a:t>
            </a:fld>
            <a:endParaRPr lang="en-GB"/>
          </a:p>
        </p:txBody>
      </p:sp>
      <p:pic>
        <p:nvPicPr>
          <p:cNvPr id="7" name="Picture 6">
            <a:extLst>
              <a:ext uri="{FF2B5EF4-FFF2-40B4-BE49-F238E27FC236}">
                <a16:creationId xmlns:a16="http://schemas.microsoft.com/office/drawing/2014/main" xmlns="" id="{1455D912-BB67-46BA-9D8F-52758D972C9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1918"/>
          <a:stretch/>
        </p:blipFill>
        <p:spPr>
          <a:xfrm rot="10800000">
            <a:off x="4095443" y="476605"/>
            <a:ext cx="3198919" cy="618138"/>
          </a:xfrm>
          <a:prstGeom prst="rect">
            <a:avLst/>
          </a:prstGeom>
        </p:spPr>
      </p:pic>
      <p:pic>
        <p:nvPicPr>
          <p:cNvPr id="8" name="Picture 7">
            <a:extLst>
              <a:ext uri="{FF2B5EF4-FFF2-40B4-BE49-F238E27FC236}">
                <a16:creationId xmlns:a16="http://schemas.microsoft.com/office/drawing/2014/main" xmlns="" id="{45111C5D-0456-4A36-9B8B-AD25F47409FF}"/>
              </a:ext>
            </a:extLst>
          </p:cNvPr>
          <p:cNvPicPr>
            <a:picLocks noChangeAspect="1"/>
          </p:cNvPicPr>
          <p:nvPr userDrawn="1"/>
        </p:nvPicPr>
        <p:blipFill>
          <a:blip r:embed="rId3"/>
          <a:stretch>
            <a:fillRect/>
          </a:stretch>
        </p:blipFill>
        <p:spPr>
          <a:xfrm>
            <a:off x="7667347" y="266330"/>
            <a:ext cx="2405604" cy="1038687"/>
          </a:xfrm>
          <a:prstGeom prst="rect">
            <a:avLst/>
          </a:prstGeom>
        </p:spPr>
      </p:pic>
      <p:pic>
        <p:nvPicPr>
          <p:cNvPr id="10" name="Picture 9">
            <a:extLst>
              <a:ext uri="{FF2B5EF4-FFF2-40B4-BE49-F238E27FC236}">
                <a16:creationId xmlns:a16="http://schemas.microsoft.com/office/drawing/2014/main" xmlns="" id="{C2F56712-AC16-4B31-AB0D-246CE47A8D70}"/>
              </a:ext>
            </a:extLst>
          </p:cNvPr>
          <p:cNvPicPr/>
          <p:nvPr userDrawn="1"/>
        </p:nvPicPr>
        <p:blipFill rotWithShape="1">
          <a:blip r:embed="rId4">
            <a:extLst>
              <a:ext uri="{28A0092B-C50C-407E-A947-70E740481C1C}">
                <a14:useLocalDpi xmlns:a14="http://schemas.microsoft.com/office/drawing/2010/main" val="0"/>
              </a:ext>
            </a:extLst>
          </a:blip>
          <a:srcRect l="7454" t="6938" r="19552" b="8917"/>
          <a:stretch/>
        </p:blipFill>
        <p:spPr bwMode="auto">
          <a:xfrm>
            <a:off x="2119049" y="136525"/>
            <a:ext cx="1492250" cy="12934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931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D3E4ED-6ECF-4F71-89AF-54C6A7E86F3E}"/>
              </a:ext>
            </a:extLst>
          </p:cNvPr>
          <p:cNvSpPr>
            <a:spLocks noGrp="1"/>
          </p:cNvSpPr>
          <p:nvPr>
            <p:ph type="title"/>
          </p:nvPr>
        </p:nvSpPr>
        <p:spPr>
          <a:xfrm>
            <a:off x="838200" y="365125"/>
            <a:ext cx="9930414" cy="132556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xmlns="" id="{7B03C1FC-B8AC-4119-8BEC-876389A9392D}"/>
              </a:ext>
            </a:extLst>
          </p:cNvPr>
          <p:cNvSpPr>
            <a:spLocks noGrp="1"/>
          </p:cNvSpPr>
          <p:nvPr>
            <p:ph idx="1"/>
          </p:nvPr>
        </p:nvSpPr>
        <p:spPr>
          <a:xfrm>
            <a:off x="838200" y="1825625"/>
            <a:ext cx="9930414" cy="4351338"/>
          </a:xfrm>
        </p:spPr>
        <p:txBody>
          <a:bodyPr/>
          <a:lstStyle>
            <a:lvl1pPr marL="228600" indent="-228600">
              <a:buFont typeface="Wingdings" panose="05000000000000000000" pitchFamily="2" charset="2"/>
              <a:buChar char="q"/>
              <a:defRPr/>
            </a:lvl1pPr>
            <a:lvl2pPr marL="685800" indent="-228600">
              <a:buFont typeface="Wingdings" panose="05000000000000000000" pitchFamily="2" charset="2"/>
              <a:buChar char="q"/>
              <a:defRPr/>
            </a:lvl2pPr>
            <a:lvl3pPr marL="1143000" indent="-228600">
              <a:buFont typeface="Courier New" panose="02070309020205020404" pitchFamily="49" charset="0"/>
              <a:buChar char="o"/>
              <a:defRPr/>
            </a:lvl3pPr>
            <a:lvl4pPr marL="1600200" indent="-228600">
              <a:buFont typeface="Courier New" panose="02070309020205020404" pitchFamily="49" charset="0"/>
              <a:buChar char="o"/>
              <a:defRPr/>
            </a:lvl4pPr>
            <a:lvl5pPr marL="2057400" indent="-228600">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xmlns="" id="{018E72CB-DD2A-4B86-BDEC-CFA649AE5BDA}"/>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5" name="Footer Placeholder 4">
            <a:extLst>
              <a:ext uri="{FF2B5EF4-FFF2-40B4-BE49-F238E27FC236}">
                <a16:creationId xmlns:a16="http://schemas.microsoft.com/office/drawing/2014/main" xmlns="" id="{84FB3D5E-771F-4361-AA94-8A7295F1A3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13265F8A-82FA-4E97-A67E-1D6D8CAA5AC4}"/>
              </a:ext>
            </a:extLst>
          </p:cNvPr>
          <p:cNvSpPr>
            <a:spLocks noGrp="1"/>
          </p:cNvSpPr>
          <p:nvPr>
            <p:ph type="sldNum" sz="quarter" idx="12"/>
          </p:nvPr>
        </p:nvSpPr>
        <p:spPr/>
        <p:txBody>
          <a:bodyPr/>
          <a:lstStyle/>
          <a:p>
            <a:fld id="{7C73E4AD-C20F-4C72-A450-D134A92F0318}" type="slidenum">
              <a:rPr lang="en-GB" smtClean="0"/>
              <a:t>‹#›</a:t>
            </a:fld>
            <a:endParaRPr lang="en-GB"/>
          </a:p>
        </p:txBody>
      </p:sp>
      <p:pic>
        <p:nvPicPr>
          <p:cNvPr id="8" name="Picture 7">
            <a:extLst>
              <a:ext uri="{FF2B5EF4-FFF2-40B4-BE49-F238E27FC236}">
                <a16:creationId xmlns:a16="http://schemas.microsoft.com/office/drawing/2014/main" xmlns="" id="{7AE62289-0FC9-4692-BA7F-CACC2BB250A0}"/>
              </a:ext>
            </a:extLst>
          </p:cNvPr>
          <p:cNvPicPr>
            <a:picLocks noChangeAspect="1"/>
          </p:cNvPicPr>
          <p:nvPr userDrawn="1"/>
        </p:nvPicPr>
        <p:blipFill>
          <a:blip r:embed="rId2"/>
          <a:stretch>
            <a:fillRect/>
          </a:stretch>
        </p:blipFill>
        <p:spPr>
          <a:xfrm>
            <a:off x="10704978" y="5107778"/>
            <a:ext cx="1487022" cy="681037"/>
          </a:xfrm>
          <a:prstGeom prst="rect">
            <a:avLst/>
          </a:prstGeom>
        </p:spPr>
      </p:pic>
      <p:pic>
        <p:nvPicPr>
          <p:cNvPr id="10" name="Picture 9">
            <a:extLst>
              <a:ext uri="{FF2B5EF4-FFF2-40B4-BE49-F238E27FC236}">
                <a16:creationId xmlns:a16="http://schemas.microsoft.com/office/drawing/2014/main" xmlns="" id="{D5017A85-277A-4688-A3F9-6FE827B65EC3}"/>
              </a:ext>
            </a:extLst>
          </p:cNvPr>
          <p:cNvPicPr/>
          <p:nvPr userDrawn="1"/>
        </p:nvPicPr>
        <p:blipFill rotWithShape="1">
          <a:blip r:embed="rId3">
            <a:extLst>
              <a:ext uri="{28A0092B-C50C-407E-A947-70E740481C1C}">
                <a14:useLocalDpi xmlns:a14="http://schemas.microsoft.com/office/drawing/2010/main" val="0"/>
              </a:ext>
            </a:extLst>
          </a:blip>
          <a:srcRect l="7454" t="6938" r="19552" b="8917"/>
          <a:stretch/>
        </p:blipFill>
        <p:spPr bwMode="auto">
          <a:xfrm>
            <a:off x="10777492" y="856226"/>
            <a:ext cx="1423386" cy="1293495"/>
          </a:xfrm>
          <a:prstGeom prst="rect">
            <a:avLst/>
          </a:prstGeom>
          <a:noFill/>
          <a:ln>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xmlns="" id="{94097831-CE13-4762-B962-829AC510C06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6200000">
            <a:off x="10151521" y="3356073"/>
            <a:ext cx="2696042" cy="429084"/>
          </a:xfrm>
          <a:prstGeom prst="rect">
            <a:avLst/>
          </a:prstGeom>
        </p:spPr>
      </p:pic>
    </p:spTree>
    <p:extLst>
      <p:ext uri="{BB962C8B-B14F-4D97-AF65-F5344CB8AC3E}">
        <p14:creationId xmlns:p14="http://schemas.microsoft.com/office/powerpoint/2010/main" val="2112666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44A420-5BDD-49B5-9749-0A143B7264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FF5EB6EB-EB37-47D3-8A57-1E7829820D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1E00EC86-F1E6-4B82-9029-5DB888F34343}"/>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5" name="Footer Placeholder 4">
            <a:extLst>
              <a:ext uri="{FF2B5EF4-FFF2-40B4-BE49-F238E27FC236}">
                <a16:creationId xmlns:a16="http://schemas.microsoft.com/office/drawing/2014/main" xmlns="" id="{B34E265E-6BEF-4E7D-A718-5C1F1538D6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D2CD696B-0A68-4BC6-BA87-D558337E195A}"/>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355164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4B32F3-DF78-403F-90E9-BF48EB4A42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70B75449-EC06-44CA-9EFD-6A866F49BC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11CFEDCC-C335-45E1-A465-0A1CD57F5D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4B88722E-5D07-4792-904C-3284D7CBA21B}"/>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6" name="Footer Placeholder 5">
            <a:extLst>
              <a:ext uri="{FF2B5EF4-FFF2-40B4-BE49-F238E27FC236}">
                <a16:creationId xmlns:a16="http://schemas.microsoft.com/office/drawing/2014/main" xmlns="" id="{8567FA21-9A22-4D19-B595-ACFBD2A543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DA914743-3985-470A-AB5E-874680F53594}"/>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841953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9C858D-FCF9-4445-8B00-F31928AE4B6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47AF3D7-528A-487C-AB51-C03BD84234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E3174F1-DA82-4717-8E68-AB2223E96B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57D90208-9AFA-4F71-869B-E96E9F6526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D8FCFA5-0ECB-4B46-9722-75B328E0C5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206D7BA5-89DD-4DDE-9939-1F0306AC49DF}"/>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8" name="Footer Placeholder 7">
            <a:extLst>
              <a:ext uri="{FF2B5EF4-FFF2-40B4-BE49-F238E27FC236}">
                <a16:creationId xmlns:a16="http://schemas.microsoft.com/office/drawing/2014/main" xmlns="" id="{24D31F80-8C92-4810-B2BC-3C7689F921F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CA4C0D72-0F36-46A8-86C5-0F6BC209BD44}"/>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1219203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4A1F63-544D-4ED8-84F4-2D77E6897E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0BEB2609-14FD-4125-807A-1F063A5CAC54}"/>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4" name="Footer Placeholder 3">
            <a:extLst>
              <a:ext uri="{FF2B5EF4-FFF2-40B4-BE49-F238E27FC236}">
                <a16:creationId xmlns:a16="http://schemas.microsoft.com/office/drawing/2014/main" xmlns="" id="{71A42E7F-ED16-4BCC-93E2-3CD5DFB5B7E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1E469BCF-E65E-41CD-997C-2B6492CAC905}"/>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1220101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F926EDB-B4CE-4099-864F-259200EFD340}"/>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3" name="Footer Placeholder 2">
            <a:extLst>
              <a:ext uri="{FF2B5EF4-FFF2-40B4-BE49-F238E27FC236}">
                <a16:creationId xmlns:a16="http://schemas.microsoft.com/office/drawing/2014/main" xmlns="" id="{597859BD-0D00-4A01-BBD1-056F2BEBDF9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11016CB3-B826-454B-A42D-4E489D18311A}"/>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664141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843844-52EE-44A9-B9D5-98FB88DC12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01C3303E-D3E0-46C7-A1BF-191981F8D1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092C1A58-A1FF-4418-BB4E-D28E971851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2C0B6D7-A356-4AFF-B8B2-16B1B0394D11}"/>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6" name="Footer Placeholder 5">
            <a:extLst>
              <a:ext uri="{FF2B5EF4-FFF2-40B4-BE49-F238E27FC236}">
                <a16:creationId xmlns:a16="http://schemas.microsoft.com/office/drawing/2014/main" xmlns="" id="{789932B4-63C8-455E-B49E-3E1DD86CB4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9A88575D-038D-4151-BBF1-3666FAC76F12}"/>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4168096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6A46D8-C28F-43B1-8F15-57240EC7C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8513280A-1C4B-4669-AA92-8C0B12980D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AAD2D048-8E09-4506-A66D-3742B8A52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AD8C5C2-FDFE-4C6E-93F3-ED3FFA0519A6}"/>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6" name="Footer Placeholder 5">
            <a:extLst>
              <a:ext uri="{FF2B5EF4-FFF2-40B4-BE49-F238E27FC236}">
                <a16:creationId xmlns:a16="http://schemas.microsoft.com/office/drawing/2014/main" xmlns="" id="{CFC391E8-B50B-43BF-AB41-434CFAC7A3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25C869F8-202E-47E6-B299-BCF20642FC48}"/>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3960474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D56225-4E33-4C9E-B651-573D83157D8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409054C8-2AC7-47BD-9D32-899B3B10FC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20D0590-4A4B-44DF-8A37-014278628E52}"/>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5" name="Footer Placeholder 4">
            <a:extLst>
              <a:ext uri="{FF2B5EF4-FFF2-40B4-BE49-F238E27FC236}">
                <a16:creationId xmlns:a16="http://schemas.microsoft.com/office/drawing/2014/main" xmlns="" id="{175B987D-0C1C-4A27-AE81-6FF2C035A6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321E976B-5BEE-4DEE-A45B-8E4D460C7C16}"/>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1206830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DA843B4-B1EE-4091-89DF-A64C23B7B63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7E210FF4-CABE-4D73-92EF-D360A19D31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A18101B-28BE-4BEB-8EBD-36B5B73D6F5E}"/>
              </a:ext>
            </a:extLst>
          </p:cNvPr>
          <p:cNvSpPr>
            <a:spLocks noGrp="1"/>
          </p:cNvSpPr>
          <p:nvPr>
            <p:ph type="dt" sz="half" idx="10"/>
          </p:nvPr>
        </p:nvSpPr>
        <p:spPr/>
        <p:txBody>
          <a:bodyPr/>
          <a:lstStyle/>
          <a:p>
            <a:fld id="{68FEB9E2-980B-4796-B056-5541CD409209}" type="datetimeFigureOut">
              <a:rPr lang="en-GB" smtClean="0"/>
              <a:t>16/12/2020</a:t>
            </a:fld>
            <a:endParaRPr lang="en-GB"/>
          </a:p>
        </p:txBody>
      </p:sp>
      <p:sp>
        <p:nvSpPr>
          <p:cNvPr id="5" name="Footer Placeholder 4">
            <a:extLst>
              <a:ext uri="{FF2B5EF4-FFF2-40B4-BE49-F238E27FC236}">
                <a16:creationId xmlns:a16="http://schemas.microsoft.com/office/drawing/2014/main" xmlns="" id="{9905DA82-6210-4E96-B134-9B86298585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83E98265-A741-4E89-8985-7FC512323838}"/>
              </a:ext>
            </a:extLst>
          </p:cNvPr>
          <p:cNvSpPr>
            <a:spLocks noGrp="1"/>
          </p:cNvSpPr>
          <p:nvPr>
            <p:ph type="sldNum" sz="quarter" idx="12"/>
          </p:nvPr>
        </p:nvSpPr>
        <p:spPr/>
        <p:txBody>
          <a:bodyPr/>
          <a:lstStyle/>
          <a:p>
            <a:fld id="{7C73E4AD-C20F-4C72-A450-D134A92F0318}" type="slidenum">
              <a:rPr lang="en-GB" smtClean="0"/>
              <a:t>‹#›</a:t>
            </a:fld>
            <a:endParaRPr lang="en-GB"/>
          </a:p>
        </p:txBody>
      </p:sp>
    </p:spTree>
    <p:extLst>
      <p:ext uri="{BB962C8B-B14F-4D97-AF65-F5344CB8AC3E}">
        <p14:creationId xmlns:p14="http://schemas.microsoft.com/office/powerpoint/2010/main" val="1800761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6003136-47A5-4DF0-B27E-C2AA8D22FE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0E03C446-9F4B-489B-9EDB-8E25E3D9DA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2215AA6-D1E7-4818-B83F-795927533E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FEB9E2-980B-4796-B056-5541CD409209}" type="datetimeFigureOut">
              <a:rPr lang="en-GB" smtClean="0"/>
              <a:t>16/12/2020</a:t>
            </a:fld>
            <a:endParaRPr lang="en-GB"/>
          </a:p>
        </p:txBody>
      </p:sp>
      <p:sp>
        <p:nvSpPr>
          <p:cNvPr id="5" name="Footer Placeholder 4">
            <a:extLst>
              <a:ext uri="{FF2B5EF4-FFF2-40B4-BE49-F238E27FC236}">
                <a16:creationId xmlns:a16="http://schemas.microsoft.com/office/drawing/2014/main" xmlns="" id="{F933A09B-043F-4937-AA2D-6093A52FBA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7B473285-A81B-44E1-BD3E-CFD2D6E7E9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73E4AD-C20F-4C72-A450-D134A92F0318}" type="slidenum">
              <a:rPr lang="en-GB" smtClean="0"/>
              <a:t>‹#›</a:t>
            </a:fld>
            <a:endParaRPr lang="en-GB"/>
          </a:p>
        </p:txBody>
      </p:sp>
    </p:spTree>
    <p:extLst>
      <p:ext uri="{BB962C8B-B14F-4D97-AF65-F5344CB8AC3E}">
        <p14:creationId xmlns:p14="http://schemas.microsoft.com/office/powerpoint/2010/main" val="2700930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herlock.scribblelive.com/r?u=https://twitter.com/SvonFriedeburg?ref_src=twsrc%5egoogle|twcamp%5eserp|twgr%5eauthor&amp;p=44137970-0d6f-11eb-b5a1-71a2a996d7df&amp;c=18808&amp;e=2939767"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urodad.org/never_let_a_pandemic_go_to_waste" TargetMode="External"/><Relationship Id="rId7" Type="http://schemas.openxmlformats.org/officeDocument/2006/relationships/hyperlink" Target="https://www.devcommittee.org/sites/dc/files/download/Documentation/DC2017-0009_Maximizing_8-19.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devcommittee.org/sites/dc/files/download/Documentation/DC2017-0002.pdf" TargetMode="External"/><Relationship Id="rId5" Type="http://schemas.openxmlformats.org/officeDocument/2006/relationships/hyperlink" Target="https://slettgjelda.no/nyheter/2020/development-finance-in-times-of-covid-19-time-for-a-rethink-at-the-world-bank" TargetMode="External"/><Relationship Id="rId4" Type="http://schemas.openxmlformats.org/officeDocument/2006/relationships/hyperlink" Target="http://dx.doi.org/10.31235/osf.io/wab8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90E7B8-F519-444E-85D4-8D535810FEB0}"/>
              </a:ext>
            </a:extLst>
          </p:cNvPr>
          <p:cNvSpPr>
            <a:spLocks noGrp="1"/>
          </p:cNvSpPr>
          <p:nvPr>
            <p:ph type="ctrTitle"/>
          </p:nvPr>
        </p:nvSpPr>
        <p:spPr/>
        <p:txBody>
          <a:bodyPr/>
          <a:lstStyle/>
          <a:p>
            <a:r>
              <a:rPr lang="en-GB" sz="3600" dirty="0" smtClean="0">
                <a:solidFill>
                  <a:srgbClr val="222222"/>
                </a:solidFill>
                <a:latin typeface="Arial" panose="020B0604020202020204" pitchFamily="34" charset="0"/>
              </a:rPr>
              <a:t>“Never </a:t>
            </a:r>
            <a:r>
              <a:rPr lang="en-GB" sz="3600" dirty="0">
                <a:solidFill>
                  <a:srgbClr val="222222"/>
                </a:solidFill>
                <a:latin typeface="Arial" panose="020B0604020202020204" pitchFamily="34" charset="0"/>
              </a:rPr>
              <a:t>let a pandemic go to waste: How the World Bank’s Covid-19 response is prioritising the private </a:t>
            </a:r>
            <a:r>
              <a:rPr lang="en-GB" sz="3600" dirty="0" smtClean="0">
                <a:solidFill>
                  <a:srgbClr val="222222"/>
                </a:solidFill>
                <a:latin typeface="Arial" panose="020B0604020202020204" pitchFamily="34" charset="0"/>
              </a:rPr>
              <a:t>sector”</a:t>
            </a:r>
            <a:endParaRPr lang="en-GB" sz="3600" dirty="0"/>
          </a:p>
        </p:txBody>
      </p:sp>
      <p:sp>
        <p:nvSpPr>
          <p:cNvPr id="3" name="Subtitle 2">
            <a:extLst>
              <a:ext uri="{FF2B5EF4-FFF2-40B4-BE49-F238E27FC236}">
                <a16:creationId xmlns:a16="http://schemas.microsoft.com/office/drawing/2014/main" xmlns="" id="{BF79AA17-121F-4907-9078-7037CF84A608}"/>
              </a:ext>
            </a:extLst>
          </p:cNvPr>
          <p:cNvSpPr>
            <a:spLocks noGrp="1"/>
          </p:cNvSpPr>
          <p:nvPr>
            <p:ph type="subTitle" idx="1"/>
          </p:nvPr>
        </p:nvSpPr>
        <p:spPr>
          <a:xfrm>
            <a:off x="1524000" y="4043998"/>
            <a:ext cx="9144000" cy="1655762"/>
          </a:xfrm>
        </p:spPr>
        <p:txBody>
          <a:bodyPr/>
          <a:lstStyle/>
          <a:p>
            <a:r>
              <a:rPr lang="en-GB" dirty="0" smtClean="0"/>
              <a:t>“Crash </a:t>
            </a:r>
            <a:r>
              <a:rPr lang="en-GB" dirty="0"/>
              <a:t>Course on debt crisis in the global south, and radical </a:t>
            </a:r>
            <a:r>
              <a:rPr lang="en-GB" dirty="0" smtClean="0"/>
              <a:t>solutions”</a:t>
            </a:r>
          </a:p>
          <a:p>
            <a:r>
              <a:rPr lang="en-GB" dirty="0" smtClean="0"/>
              <a:t>María </a:t>
            </a:r>
            <a:r>
              <a:rPr lang="en-GB" dirty="0"/>
              <a:t>José Romero, Eurodad </a:t>
            </a:r>
            <a:endParaRPr lang="en-GB" dirty="0" smtClean="0"/>
          </a:p>
          <a:p>
            <a:r>
              <a:rPr lang="en-GB" dirty="0" smtClean="0"/>
              <a:t>15 December, 2020</a:t>
            </a:r>
            <a:endParaRPr lang="en-GB" dirty="0"/>
          </a:p>
        </p:txBody>
      </p:sp>
    </p:spTree>
    <p:extLst>
      <p:ext uri="{BB962C8B-B14F-4D97-AF65-F5344CB8AC3E}">
        <p14:creationId xmlns:p14="http://schemas.microsoft.com/office/powerpoint/2010/main" val="3798052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F612BD-D26A-49B3-A8D9-3B3E3F35658D}"/>
              </a:ext>
            </a:extLst>
          </p:cNvPr>
          <p:cNvSpPr>
            <a:spLocks noGrp="1"/>
          </p:cNvSpPr>
          <p:nvPr>
            <p:ph type="title"/>
          </p:nvPr>
        </p:nvSpPr>
        <p:spPr>
          <a:xfrm>
            <a:off x="838200" y="365125"/>
            <a:ext cx="9930414" cy="1460500"/>
          </a:xfrm>
        </p:spPr>
        <p:txBody>
          <a:bodyPr>
            <a:normAutofit/>
          </a:bodyPr>
          <a:lstStyle/>
          <a:p>
            <a:r>
              <a:rPr lang="en-GB" sz="3200" dirty="0" smtClean="0"/>
              <a:t>Outline</a:t>
            </a:r>
            <a:endParaRPr lang="en-GB" sz="3200" dirty="0"/>
          </a:p>
        </p:txBody>
      </p:sp>
      <p:sp>
        <p:nvSpPr>
          <p:cNvPr id="3" name="Content Placeholder 2">
            <a:extLst>
              <a:ext uri="{FF2B5EF4-FFF2-40B4-BE49-F238E27FC236}">
                <a16:creationId xmlns:a16="http://schemas.microsoft.com/office/drawing/2014/main" xmlns="" id="{B2618703-AB81-4D16-AAC0-E98C59977873}"/>
              </a:ext>
            </a:extLst>
          </p:cNvPr>
          <p:cNvSpPr>
            <a:spLocks noGrp="1"/>
          </p:cNvSpPr>
          <p:nvPr>
            <p:ph idx="1"/>
          </p:nvPr>
        </p:nvSpPr>
        <p:spPr/>
        <p:txBody>
          <a:bodyPr>
            <a:normAutofit/>
          </a:bodyPr>
          <a:lstStyle/>
          <a:p>
            <a:r>
              <a:rPr lang="en-GB" sz="2600" dirty="0" smtClean="0"/>
              <a:t>The WBG’s ‘Maximising for Finance for Development’ (MFD) approach</a:t>
            </a:r>
          </a:p>
          <a:p>
            <a:r>
              <a:rPr lang="en-GB" sz="2600" dirty="0" smtClean="0"/>
              <a:t>WBG’s </a:t>
            </a:r>
            <a:r>
              <a:rPr lang="en-GB" sz="2600" dirty="0"/>
              <a:t>response to the pandemic – key features</a:t>
            </a:r>
          </a:p>
          <a:p>
            <a:pPr lvl="1"/>
            <a:r>
              <a:rPr lang="en-GB" sz="2600" dirty="0"/>
              <a:t>Public vs private arms of the WBG</a:t>
            </a:r>
          </a:p>
          <a:p>
            <a:pPr lvl="1"/>
            <a:r>
              <a:rPr lang="en-GB" sz="2600" dirty="0" smtClean="0"/>
              <a:t>Who benefits from IFC’s Fast Track Covid-19 Facility support? </a:t>
            </a:r>
            <a:endParaRPr lang="en-GB" sz="2600" dirty="0"/>
          </a:p>
          <a:p>
            <a:pPr lvl="1"/>
            <a:r>
              <a:rPr lang="es-ES" sz="2600" dirty="0" err="1"/>
              <a:t>Transparency</a:t>
            </a:r>
            <a:r>
              <a:rPr lang="es-ES" sz="2600" dirty="0"/>
              <a:t>, </a:t>
            </a:r>
            <a:r>
              <a:rPr lang="es-ES" sz="2600" dirty="0" err="1"/>
              <a:t>accountability</a:t>
            </a:r>
            <a:r>
              <a:rPr lang="es-ES" sz="2600" dirty="0"/>
              <a:t> and </a:t>
            </a:r>
            <a:r>
              <a:rPr lang="es-ES" sz="2600" dirty="0" err="1"/>
              <a:t>participation</a:t>
            </a:r>
            <a:r>
              <a:rPr lang="es-ES" sz="2600" dirty="0"/>
              <a:t> </a:t>
            </a:r>
          </a:p>
          <a:p>
            <a:pPr lvl="1"/>
            <a:r>
              <a:rPr lang="en-GB" sz="2600" dirty="0"/>
              <a:t>Structural reforms persist</a:t>
            </a:r>
          </a:p>
          <a:p>
            <a:pPr lvl="1"/>
            <a:r>
              <a:rPr lang="es-ES" sz="2600" dirty="0" err="1" smtClean="0"/>
              <a:t>WBG’s</a:t>
            </a:r>
            <a:r>
              <a:rPr lang="es-ES" sz="2600" dirty="0" smtClean="0"/>
              <a:t> </a:t>
            </a:r>
            <a:r>
              <a:rPr lang="es-ES" sz="2600" dirty="0" err="1" smtClean="0"/>
              <a:t>approach</a:t>
            </a:r>
            <a:r>
              <a:rPr lang="es-ES" sz="2600" dirty="0" smtClean="0"/>
              <a:t> to ‘</a:t>
            </a:r>
            <a:r>
              <a:rPr lang="es-ES" sz="2600" dirty="0" err="1" smtClean="0"/>
              <a:t>building</a:t>
            </a:r>
            <a:r>
              <a:rPr lang="es-ES" sz="2600" dirty="0" smtClean="0"/>
              <a:t> </a:t>
            </a:r>
            <a:r>
              <a:rPr lang="es-ES" sz="2600" dirty="0"/>
              <a:t>back </a:t>
            </a:r>
            <a:r>
              <a:rPr lang="es-ES" sz="2600" dirty="0" err="1"/>
              <a:t>better</a:t>
            </a:r>
            <a:r>
              <a:rPr lang="es-ES" sz="2600" dirty="0"/>
              <a:t>’ </a:t>
            </a:r>
          </a:p>
          <a:p>
            <a:r>
              <a:rPr lang="en-GB" sz="2600" dirty="0" smtClean="0"/>
              <a:t>Conclusions </a:t>
            </a:r>
            <a:r>
              <a:rPr lang="en-GB" sz="2600" dirty="0"/>
              <a:t>and policy </a:t>
            </a:r>
            <a:r>
              <a:rPr lang="en-GB" sz="2600" dirty="0" smtClean="0"/>
              <a:t>recommendations</a:t>
            </a:r>
          </a:p>
          <a:p>
            <a:r>
              <a:rPr lang="en-GB" sz="2600" dirty="0" smtClean="0"/>
              <a:t>References</a:t>
            </a:r>
            <a:endParaRPr lang="en-GB" sz="2600" dirty="0"/>
          </a:p>
        </p:txBody>
      </p:sp>
    </p:spTree>
    <p:extLst>
      <p:ext uri="{BB962C8B-B14F-4D97-AF65-F5344CB8AC3E}">
        <p14:creationId xmlns:p14="http://schemas.microsoft.com/office/powerpoint/2010/main" val="494396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2E097-C696-4EE9-8FAB-EAF4DBFAC582}"/>
              </a:ext>
            </a:extLst>
          </p:cNvPr>
          <p:cNvSpPr>
            <a:spLocks noGrp="1"/>
          </p:cNvSpPr>
          <p:nvPr>
            <p:ph type="title"/>
          </p:nvPr>
        </p:nvSpPr>
        <p:spPr/>
        <p:txBody>
          <a:bodyPr>
            <a:normAutofit/>
          </a:bodyPr>
          <a:lstStyle/>
          <a:p>
            <a:r>
              <a:rPr lang="en-GB" sz="3200" dirty="0"/>
              <a:t>WBG’s </a:t>
            </a:r>
            <a:r>
              <a:rPr lang="en-GB" sz="3200" dirty="0" smtClean="0"/>
              <a:t>Maximising Finance for Development (MFD) (I)</a:t>
            </a:r>
            <a:endParaRPr lang="en-GB" sz="3200" dirty="0"/>
          </a:p>
        </p:txBody>
      </p:sp>
      <p:sp>
        <p:nvSpPr>
          <p:cNvPr id="3" name="Content Placeholder 2">
            <a:extLst>
              <a:ext uri="{FF2B5EF4-FFF2-40B4-BE49-F238E27FC236}">
                <a16:creationId xmlns:a16="http://schemas.microsoft.com/office/drawing/2014/main" xmlns="" id="{2CAFA3C2-3818-4DFE-9B0A-3F268A031F67}"/>
              </a:ext>
            </a:extLst>
          </p:cNvPr>
          <p:cNvSpPr>
            <a:spLocks noGrp="1"/>
          </p:cNvSpPr>
          <p:nvPr>
            <p:ph idx="1"/>
          </p:nvPr>
        </p:nvSpPr>
        <p:spPr>
          <a:xfrm>
            <a:off x="731520" y="1690688"/>
            <a:ext cx="10037094" cy="4486275"/>
          </a:xfrm>
        </p:spPr>
        <p:txBody>
          <a:bodyPr>
            <a:normAutofit/>
          </a:bodyPr>
          <a:lstStyle/>
          <a:p>
            <a:r>
              <a:rPr lang="en-GB" sz="2400" dirty="0"/>
              <a:t>The MFD approach builds on previous WBG’s strategies and is part of a broader agenda and trend which attempts to elevate the private sector at the heart of the development, including public service </a:t>
            </a:r>
            <a:r>
              <a:rPr lang="en-GB" sz="2400" dirty="0" smtClean="0"/>
              <a:t>provision (health, education, </a:t>
            </a:r>
            <a:r>
              <a:rPr lang="en-GB" sz="2400" dirty="0" err="1" smtClean="0"/>
              <a:t>etc</a:t>
            </a:r>
            <a:r>
              <a:rPr lang="en-GB" sz="2400" dirty="0" smtClean="0"/>
              <a:t>….)</a:t>
            </a:r>
            <a:endParaRPr lang="en-GB" sz="2400" dirty="0"/>
          </a:p>
          <a:p>
            <a:pPr marL="0" indent="0">
              <a:buNone/>
            </a:pPr>
            <a:endParaRPr lang="en-GB" sz="2400" dirty="0"/>
          </a:p>
          <a:p>
            <a:r>
              <a:rPr lang="en-GB" sz="2400" dirty="0"/>
              <a:t>The broader agenda reveals a series of systematic positionings: </a:t>
            </a:r>
          </a:p>
          <a:p>
            <a:pPr lvl="1"/>
            <a:r>
              <a:rPr lang="en-GB" sz="1800" dirty="0" smtClean="0"/>
              <a:t>unwillingness </a:t>
            </a:r>
            <a:r>
              <a:rPr lang="en-GB" sz="1800" dirty="0"/>
              <a:t>of donor community to scale up intl. public finance, </a:t>
            </a:r>
            <a:endParaRPr lang="en-GB" sz="1800" dirty="0" smtClean="0"/>
          </a:p>
          <a:p>
            <a:pPr lvl="1"/>
            <a:r>
              <a:rPr lang="en-GB" sz="1800" dirty="0" smtClean="0"/>
              <a:t>inability </a:t>
            </a:r>
            <a:r>
              <a:rPr lang="en-GB" sz="1800" dirty="0"/>
              <a:t>to agree on a multilateral resolution to unsustainable sovereign debts, </a:t>
            </a:r>
            <a:endParaRPr lang="en-GB" sz="1800" dirty="0" smtClean="0"/>
          </a:p>
          <a:p>
            <a:pPr lvl="1"/>
            <a:r>
              <a:rPr lang="en-GB" sz="1800" dirty="0" smtClean="0"/>
              <a:t>lack </a:t>
            </a:r>
            <a:r>
              <a:rPr lang="en-GB" sz="1800" dirty="0"/>
              <a:t>of resolve to create a global body to deal with mass tax avoidance and evasion, </a:t>
            </a:r>
            <a:endParaRPr lang="en-GB" sz="1800" dirty="0" smtClean="0"/>
          </a:p>
          <a:p>
            <a:pPr lvl="1"/>
            <a:r>
              <a:rPr lang="en-GB" sz="1800" dirty="0" smtClean="0"/>
              <a:t>failure </a:t>
            </a:r>
            <a:r>
              <a:rPr lang="en-GB" sz="1800" dirty="0"/>
              <a:t>to deal with growing criticisms and negative evidence, and </a:t>
            </a:r>
            <a:endParaRPr lang="en-GB" sz="1800" dirty="0" smtClean="0"/>
          </a:p>
          <a:p>
            <a:pPr lvl="1"/>
            <a:r>
              <a:rPr lang="en-GB" sz="1800" dirty="0" smtClean="0"/>
              <a:t>reflects </a:t>
            </a:r>
            <a:r>
              <a:rPr lang="en-GB" sz="1800" dirty="0"/>
              <a:t>a fundamental underlying prejudice against the public sector, which has been fuelled by austerity policies that have undermined its ability to </a:t>
            </a:r>
            <a:r>
              <a:rPr lang="en-GB" sz="1800" dirty="0" smtClean="0"/>
              <a:t>deliver. </a:t>
            </a:r>
            <a:endParaRPr lang="en-GB" sz="1800" dirty="0"/>
          </a:p>
          <a:p>
            <a:endParaRPr lang="en-GB" dirty="0"/>
          </a:p>
        </p:txBody>
      </p:sp>
    </p:spTree>
    <p:extLst>
      <p:ext uri="{BB962C8B-B14F-4D97-AF65-F5344CB8AC3E}">
        <p14:creationId xmlns:p14="http://schemas.microsoft.com/office/powerpoint/2010/main" val="3952779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2E097-C696-4EE9-8FAB-EAF4DBFAC582}"/>
              </a:ext>
            </a:extLst>
          </p:cNvPr>
          <p:cNvSpPr>
            <a:spLocks noGrp="1"/>
          </p:cNvSpPr>
          <p:nvPr>
            <p:ph type="title"/>
          </p:nvPr>
        </p:nvSpPr>
        <p:spPr/>
        <p:txBody>
          <a:bodyPr>
            <a:normAutofit/>
          </a:bodyPr>
          <a:lstStyle/>
          <a:p>
            <a:r>
              <a:rPr lang="en-GB" sz="3200" dirty="0"/>
              <a:t>WBG’s MFD (II)</a:t>
            </a:r>
          </a:p>
        </p:txBody>
      </p:sp>
      <p:pic>
        <p:nvPicPr>
          <p:cNvPr id="6" name="Picture 5">
            <a:extLst>
              <a:ext uri="{FF2B5EF4-FFF2-40B4-BE49-F238E27FC236}">
                <a16:creationId xmlns:a16="http://schemas.microsoft.com/office/drawing/2014/main" xmlns="" id="{8CF77101-E64A-4FF6-9B9F-799B84DA7209}"/>
              </a:ext>
            </a:extLst>
          </p:cNvPr>
          <p:cNvPicPr>
            <a:picLocks noChangeAspect="1"/>
          </p:cNvPicPr>
          <p:nvPr/>
        </p:nvPicPr>
        <p:blipFill>
          <a:blip r:embed="rId3"/>
          <a:stretch>
            <a:fillRect/>
          </a:stretch>
        </p:blipFill>
        <p:spPr>
          <a:xfrm>
            <a:off x="1286204" y="1319380"/>
            <a:ext cx="9034405" cy="4527967"/>
          </a:xfrm>
          <a:prstGeom prst="rect">
            <a:avLst/>
          </a:prstGeom>
        </p:spPr>
      </p:pic>
      <p:sp>
        <p:nvSpPr>
          <p:cNvPr id="3" name="Rectangle 2">
            <a:extLst>
              <a:ext uri="{FF2B5EF4-FFF2-40B4-BE49-F238E27FC236}">
                <a16:creationId xmlns:a16="http://schemas.microsoft.com/office/drawing/2014/main" xmlns="" id="{F3272D1A-2912-4C27-9374-43C276ED5B80}"/>
              </a:ext>
            </a:extLst>
          </p:cNvPr>
          <p:cNvSpPr/>
          <p:nvPr/>
        </p:nvSpPr>
        <p:spPr>
          <a:xfrm>
            <a:off x="1286204" y="5847347"/>
            <a:ext cx="9482410" cy="307777"/>
          </a:xfrm>
          <a:prstGeom prst="rect">
            <a:avLst/>
          </a:prstGeom>
        </p:spPr>
        <p:txBody>
          <a:bodyPr wrap="square">
            <a:spAutoFit/>
          </a:bodyPr>
          <a:lstStyle/>
          <a:p>
            <a:r>
              <a:rPr lang="en-GB" sz="1400" dirty="0"/>
              <a:t>Source: Development Committee (2017), ‘Forward look – A vision for the World Bank Group in 2013, progress and challenges’</a:t>
            </a:r>
          </a:p>
        </p:txBody>
      </p:sp>
    </p:spTree>
    <p:extLst>
      <p:ext uri="{BB962C8B-B14F-4D97-AF65-F5344CB8AC3E}">
        <p14:creationId xmlns:p14="http://schemas.microsoft.com/office/powerpoint/2010/main" val="35257455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1AF213-264A-4A51-B2B5-B25067A1A6FD}"/>
              </a:ext>
            </a:extLst>
          </p:cNvPr>
          <p:cNvSpPr>
            <a:spLocks noGrp="1"/>
          </p:cNvSpPr>
          <p:nvPr>
            <p:ph type="title"/>
          </p:nvPr>
        </p:nvSpPr>
        <p:spPr>
          <a:xfrm>
            <a:off x="838200" y="252003"/>
            <a:ext cx="9930414" cy="1325563"/>
          </a:xfrm>
        </p:spPr>
        <p:txBody>
          <a:bodyPr>
            <a:normAutofit/>
          </a:bodyPr>
          <a:lstStyle/>
          <a:p>
            <a:r>
              <a:rPr lang="en-GB" sz="3200" dirty="0"/>
              <a:t>WBG’s response to the pandemic</a:t>
            </a:r>
          </a:p>
        </p:txBody>
      </p:sp>
      <p:pic>
        <p:nvPicPr>
          <p:cNvPr id="5" name="Content Placeholder 4" descr="A picture containing timeline&#10;&#10;Description automatically generated">
            <a:extLst>
              <a:ext uri="{FF2B5EF4-FFF2-40B4-BE49-F238E27FC236}">
                <a16:creationId xmlns:a16="http://schemas.microsoft.com/office/drawing/2014/main" xmlns="" id="{DF5347DE-046F-496E-A2DD-275ADC993C7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235136"/>
            <a:ext cx="9007459" cy="5292844"/>
          </a:xfrm>
        </p:spPr>
      </p:pic>
    </p:spTree>
    <p:extLst>
      <p:ext uri="{BB962C8B-B14F-4D97-AF65-F5344CB8AC3E}">
        <p14:creationId xmlns:p14="http://schemas.microsoft.com/office/powerpoint/2010/main" val="2295796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BDD30D-7026-44F8-847F-5A524304FDCC}"/>
              </a:ext>
            </a:extLst>
          </p:cNvPr>
          <p:cNvSpPr>
            <a:spLocks noGrp="1"/>
          </p:cNvSpPr>
          <p:nvPr>
            <p:ph type="title"/>
          </p:nvPr>
        </p:nvSpPr>
        <p:spPr/>
        <p:txBody>
          <a:bodyPr>
            <a:normAutofit/>
          </a:bodyPr>
          <a:lstStyle/>
          <a:p>
            <a:r>
              <a:rPr lang="en-GB" sz="3200" dirty="0"/>
              <a:t>WBG’s response to the Pandemic – Key features</a:t>
            </a:r>
          </a:p>
        </p:txBody>
      </p:sp>
      <p:sp>
        <p:nvSpPr>
          <p:cNvPr id="3" name="Content Placeholder 2">
            <a:extLst>
              <a:ext uri="{FF2B5EF4-FFF2-40B4-BE49-F238E27FC236}">
                <a16:creationId xmlns:a16="http://schemas.microsoft.com/office/drawing/2014/main" xmlns="" id="{95C1AED6-AA8A-4293-82F8-1B111E2A96A1}"/>
              </a:ext>
            </a:extLst>
          </p:cNvPr>
          <p:cNvSpPr>
            <a:spLocks noGrp="1"/>
          </p:cNvSpPr>
          <p:nvPr>
            <p:ph idx="1"/>
          </p:nvPr>
        </p:nvSpPr>
        <p:spPr/>
        <p:txBody>
          <a:bodyPr/>
          <a:lstStyle/>
          <a:p>
            <a:pPr marL="514350" indent="-514350">
              <a:buFont typeface="+mj-lt"/>
              <a:buAutoNum type="arabicPeriod"/>
            </a:pPr>
            <a:r>
              <a:rPr lang="en-GB" sz="2600" dirty="0">
                <a:effectLst>
                  <a:outerShdw blurRad="38100" dist="38100" dir="2700000" algn="tl">
                    <a:srgbClr val="000000">
                      <a:alpha val="43137"/>
                    </a:srgbClr>
                  </a:outerShdw>
                </a:effectLst>
              </a:rPr>
              <a:t>Private clients over the Public Sector: Allocation across the public and private arms of the WBG</a:t>
            </a:r>
          </a:p>
          <a:p>
            <a:pPr marL="514350" indent="-514350">
              <a:buFont typeface="+mj-lt"/>
              <a:buAutoNum type="arabicPeriod"/>
            </a:pPr>
            <a:endParaRPr lang="en-GB" dirty="0"/>
          </a:p>
          <a:p>
            <a:pPr marL="0" indent="0">
              <a:buNone/>
            </a:pPr>
            <a:r>
              <a:rPr lang="en-GB" dirty="0"/>
              <a:t>Almost 60% of emergency Covid-19 resources were allocated to the IFC. This does not respond to multiple calls across the policy spectrum for stronger public </a:t>
            </a:r>
            <a:r>
              <a:rPr lang="en-GB" dirty="0" smtClean="0"/>
              <a:t>systems. </a:t>
            </a:r>
            <a:r>
              <a:rPr lang="en-GB" dirty="0"/>
              <a:t>The IFC has expanded its upstream work </a:t>
            </a:r>
            <a:r>
              <a:rPr lang="en-GB" dirty="0" smtClean="0"/>
              <a:t>(i.e. enabling the ‘business environment’) and </a:t>
            </a:r>
            <a:r>
              <a:rPr lang="en-GB" dirty="0"/>
              <a:t>accelerated the disbursement of blended finance.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2508585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BDD30D-7026-44F8-847F-5A524304FDCC}"/>
              </a:ext>
            </a:extLst>
          </p:cNvPr>
          <p:cNvSpPr>
            <a:spLocks noGrp="1"/>
          </p:cNvSpPr>
          <p:nvPr>
            <p:ph type="title"/>
          </p:nvPr>
        </p:nvSpPr>
        <p:spPr>
          <a:xfrm>
            <a:off x="812434" y="242365"/>
            <a:ext cx="9930414" cy="1266641"/>
          </a:xfrm>
        </p:spPr>
        <p:txBody>
          <a:bodyPr>
            <a:normAutofit/>
          </a:bodyPr>
          <a:lstStyle/>
          <a:p>
            <a:r>
              <a:rPr lang="en-GB" sz="3200" dirty="0"/>
              <a:t>WBG’s response to the Pandemic – Key features</a:t>
            </a:r>
          </a:p>
        </p:txBody>
      </p:sp>
      <p:sp>
        <p:nvSpPr>
          <p:cNvPr id="3" name="Content Placeholder 2">
            <a:extLst>
              <a:ext uri="{FF2B5EF4-FFF2-40B4-BE49-F238E27FC236}">
                <a16:creationId xmlns:a16="http://schemas.microsoft.com/office/drawing/2014/main" xmlns="" id="{95C1AED6-AA8A-4293-82F8-1B111E2A96A1}"/>
              </a:ext>
            </a:extLst>
          </p:cNvPr>
          <p:cNvSpPr>
            <a:spLocks noGrp="1"/>
          </p:cNvSpPr>
          <p:nvPr>
            <p:ph idx="1"/>
          </p:nvPr>
        </p:nvSpPr>
        <p:spPr>
          <a:xfrm>
            <a:off x="838200" y="1304693"/>
            <a:ext cx="9930414" cy="4490979"/>
          </a:xfrm>
        </p:spPr>
        <p:txBody>
          <a:bodyPr/>
          <a:lstStyle/>
          <a:p>
            <a:pPr marL="514350" indent="-514350">
              <a:buFont typeface="+mj-lt"/>
              <a:buAutoNum type="arabicPeriod" startAt="2"/>
            </a:pPr>
            <a:r>
              <a:rPr lang="en-GB" sz="2600" dirty="0">
                <a:effectLst>
                  <a:outerShdw blurRad="38100" dist="38100" dir="2700000" algn="tl">
                    <a:srgbClr val="000000">
                      <a:alpha val="43137"/>
                    </a:srgbClr>
                  </a:outerShdw>
                </a:effectLst>
              </a:rPr>
              <a:t>Who benefits from IFC </a:t>
            </a:r>
            <a:r>
              <a:rPr lang="en-GB" sz="2600" dirty="0" smtClean="0">
                <a:effectLst>
                  <a:outerShdw blurRad="38100" dist="38100" dir="2700000" algn="tl">
                    <a:srgbClr val="000000">
                      <a:alpha val="43137"/>
                    </a:srgbClr>
                  </a:outerShdw>
                </a:effectLst>
              </a:rPr>
              <a:t>projects</a:t>
            </a:r>
            <a:endParaRPr lang="en-GB" sz="2600" dirty="0">
              <a:effectLst>
                <a:outerShdw blurRad="38100" dist="38100" dir="2700000" algn="tl">
                  <a:srgbClr val="000000">
                    <a:alpha val="43137"/>
                  </a:srgbClr>
                </a:outerShdw>
              </a:effectLst>
            </a:endParaRPr>
          </a:p>
          <a:p>
            <a:pPr marL="0" indent="0">
              <a:buNone/>
            </a:pPr>
            <a:r>
              <a:rPr lang="en-GB" sz="2400" dirty="0"/>
              <a:t>     	  </a:t>
            </a:r>
            <a:r>
              <a:rPr lang="en-GB" sz="2200" dirty="0"/>
              <a:t>Financial Sector     	Financial Institutions	     Multinationals</a:t>
            </a:r>
          </a:p>
        </p:txBody>
      </p:sp>
      <p:pic>
        <p:nvPicPr>
          <p:cNvPr id="5" name="Picture 4" descr="A picture containing chart&#10;&#10;Description automatically generated">
            <a:extLst>
              <a:ext uri="{FF2B5EF4-FFF2-40B4-BE49-F238E27FC236}">
                <a16:creationId xmlns:a16="http://schemas.microsoft.com/office/drawing/2014/main" xmlns="" id="{6936FAFE-6BC9-4430-8BF4-53C71341E0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351" y="2003780"/>
            <a:ext cx="9138331" cy="4492713"/>
          </a:xfrm>
          <a:prstGeom prst="rect">
            <a:avLst/>
          </a:prstGeom>
        </p:spPr>
      </p:pic>
    </p:spTree>
    <p:extLst>
      <p:ext uri="{BB962C8B-B14F-4D97-AF65-F5344CB8AC3E}">
        <p14:creationId xmlns:p14="http://schemas.microsoft.com/office/powerpoint/2010/main" val="34504710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BDD30D-7026-44F8-847F-5A524304FDCC}"/>
              </a:ext>
            </a:extLst>
          </p:cNvPr>
          <p:cNvSpPr>
            <a:spLocks noGrp="1"/>
          </p:cNvSpPr>
          <p:nvPr>
            <p:ph type="title"/>
          </p:nvPr>
        </p:nvSpPr>
        <p:spPr/>
        <p:txBody>
          <a:bodyPr>
            <a:normAutofit/>
          </a:bodyPr>
          <a:lstStyle/>
          <a:p>
            <a:r>
              <a:rPr lang="en-GB" sz="3200" dirty="0"/>
              <a:t>WBG’s response to the Pandemic – Key features</a:t>
            </a:r>
          </a:p>
        </p:txBody>
      </p:sp>
      <p:sp>
        <p:nvSpPr>
          <p:cNvPr id="3" name="Content Placeholder 2">
            <a:extLst>
              <a:ext uri="{FF2B5EF4-FFF2-40B4-BE49-F238E27FC236}">
                <a16:creationId xmlns:a16="http://schemas.microsoft.com/office/drawing/2014/main" xmlns="" id="{95C1AED6-AA8A-4293-82F8-1B111E2A96A1}"/>
              </a:ext>
            </a:extLst>
          </p:cNvPr>
          <p:cNvSpPr>
            <a:spLocks noGrp="1"/>
          </p:cNvSpPr>
          <p:nvPr>
            <p:ph idx="1"/>
          </p:nvPr>
        </p:nvSpPr>
        <p:spPr/>
        <p:txBody>
          <a:bodyPr>
            <a:normAutofit/>
          </a:bodyPr>
          <a:lstStyle/>
          <a:p>
            <a:pPr marL="514350" indent="-514350">
              <a:buFont typeface="+mj-lt"/>
              <a:buAutoNum type="arabicPeriod" startAt="3"/>
            </a:pPr>
            <a:r>
              <a:rPr lang="en-GB" sz="2600" dirty="0">
                <a:effectLst>
                  <a:outerShdw blurRad="38100" dist="38100" dir="2700000" algn="tl">
                    <a:srgbClr val="000000">
                      <a:alpha val="43137"/>
                    </a:srgbClr>
                  </a:outerShdw>
                </a:effectLst>
              </a:rPr>
              <a:t>Lack of transparency, accountability &amp; local participation </a:t>
            </a:r>
          </a:p>
          <a:p>
            <a:pPr marL="514350" indent="-514350">
              <a:buFont typeface="+mj-lt"/>
              <a:buAutoNum type="arabicPeriod" startAt="3"/>
            </a:pPr>
            <a:endParaRPr lang="en-GB" dirty="0"/>
          </a:p>
          <a:p>
            <a:pPr marL="0" indent="0">
              <a:buNone/>
            </a:pPr>
            <a:r>
              <a:rPr lang="en-GB" dirty="0"/>
              <a:t>IFC’s focus on financial institutions has fallen short with regard to transparency and accountability. On the WB’s side there has been very limited to no stakeholder engagement as projects are rolled out, which comes in addition to the shrinking space for CSOs to actively participate and increased reprisals against human rights activists by national governments.</a:t>
            </a:r>
          </a:p>
        </p:txBody>
      </p:sp>
    </p:spTree>
    <p:extLst>
      <p:ext uri="{BB962C8B-B14F-4D97-AF65-F5344CB8AC3E}">
        <p14:creationId xmlns:p14="http://schemas.microsoft.com/office/powerpoint/2010/main" val="1913591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BDD30D-7026-44F8-847F-5A524304FDCC}"/>
              </a:ext>
            </a:extLst>
          </p:cNvPr>
          <p:cNvSpPr>
            <a:spLocks noGrp="1"/>
          </p:cNvSpPr>
          <p:nvPr>
            <p:ph type="title"/>
          </p:nvPr>
        </p:nvSpPr>
        <p:spPr/>
        <p:txBody>
          <a:bodyPr>
            <a:normAutofit/>
          </a:bodyPr>
          <a:lstStyle/>
          <a:p>
            <a:r>
              <a:rPr lang="en-GB" sz="3200" dirty="0"/>
              <a:t>WBG’s response to the Pandemic – Key features</a:t>
            </a:r>
          </a:p>
        </p:txBody>
      </p:sp>
      <p:sp>
        <p:nvSpPr>
          <p:cNvPr id="3" name="Content Placeholder 2">
            <a:extLst>
              <a:ext uri="{FF2B5EF4-FFF2-40B4-BE49-F238E27FC236}">
                <a16:creationId xmlns:a16="http://schemas.microsoft.com/office/drawing/2014/main" xmlns="" id="{95C1AED6-AA8A-4293-82F8-1B111E2A96A1}"/>
              </a:ext>
            </a:extLst>
          </p:cNvPr>
          <p:cNvSpPr>
            <a:spLocks noGrp="1"/>
          </p:cNvSpPr>
          <p:nvPr>
            <p:ph idx="1"/>
          </p:nvPr>
        </p:nvSpPr>
        <p:spPr/>
        <p:txBody>
          <a:bodyPr/>
          <a:lstStyle/>
          <a:p>
            <a:pPr marL="514350" indent="-514350">
              <a:buFont typeface="+mj-lt"/>
              <a:buAutoNum type="arabicPeriod" startAt="4"/>
            </a:pPr>
            <a:r>
              <a:rPr lang="en-GB" sz="2600" dirty="0">
                <a:effectLst>
                  <a:outerShdw blurRad="38100" dist="38100" dir="2700000" algn="tl">
                    <a:srgbClr val="000000">
                      <a:alpha val="43137"/>
                    </a:srgbClr>
                  </a:outerShdw>
                </a:effectLst>
              </a:rPr>
              <a:t>Structural reforms to promote market creation persist</a:t>
            </a:r>
          </a:p>
          <a:p>
            <a:pPr marL="514350" indent="-514350">
              <a:buFont typeface="+mj-lt"/>
              <a:buAutoNum type="arabicPeriod" startAt="4"/>
            </a:pPr>
            <a:endParaRPr lang="en-GB" dirty="0">
              <a:effectLst>
                <a:outerShdw blurRad="38100" dist="38100" dir="2700000" algn="tl">
                  <a:srgbClr val="000000">
                    <a:alpha val="43137"/>
                  </a:srgbClr>
                </a:outerShdw>
              </a:effectLst>
            </a:endParaRPr>
          </a:p>
          <a:p>
            <a:pPr marL="0" indent="0">
              <a:buNone/>
            </a:pPr>
            <a:r>
              <a:rPr lang="en-GB" dirty="0"/>
              <a:t>The WB remains set on structural reforms in support of liberalisation, deregulation and a reduced role of the state (e.g. Ethiopia, Kenya, Indonesia, Ecuador, etc.). Previously, these policies </a:t>
            </a:r>
            <a:r>
              <a:rPr lang="en-GB" dirty="0" smtClean="0"/>
              <a:t>(= structural adjustment) resulted </a:t>
            </a:r>
            <a:r>
              <a:rPr lang="en-GB" dirty="0"/>
              <a:t>in adverse developmental and health outcomes, and negative impacts on gender equality.</a:t>
            </a:r>
          </a:p>
          <a:p>
            <a:pPr marL="514350" indent="-514350">
              <a:buFont typeface="+mj-lt"/>
              <a:buAutoNum type="arabicPeriod" startAt="4"/>
            </a:pPr>
            <a:endParaRPr lang="en-GB" dirty="0">
              <a:effectLst>
                <a:outerShdw blurRad="38100" dist="38100" dir="2700000" algn="tl">
                  <a:srgbClr val="000000">
                    <a:alpha val="43137"/>
                  </a:srgbClr>
                </a:outerShdw>
              </a:effectLst>
            </a:endParaRPr>
          </a:p>
          <a:p>
            <a:pPr marL="0" indent="0">
              <a:buNone/>
            </a:pPr>
            <a:endParaRPr lang="en-GB" dirty="0"/>
          </a:p>
        </p:txBody>
      </p:sp>
    </p:spTree>
    <p:extLst>
      <p:ext uri="{BB962C8B-B14F-4D97-AF65-F5344CB8AC3E}">
        <p14:creationId xmlns:p14="http://schemas.microsoft.com/office/powerpoint/2010/main" val="6465980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BDD30D-7026-44F8-847F-5A524304FDCC}"/>
              </a:ext>
            </a:extLst>
          </p:cNvPr>
          <p:cNvSpPr>
            <a:spLocks noGrp="1"/>
          </p:cNvSpPr>
          <p:nvPr>
            <p:ph type="title"/>
          </p:nvPr>
        </p:nvSpPr>
        <p:spPr/>
        <p:txBody>
          <a:bodyPr>
            <a:normAutofit/>
          </a:bodyPr>
          <a:lstStyle/>
          <a:p>
            <a:r>
              <a:rPr lang="en-GB" sz="3200" dirty="0"/>
              <a:t>WBG’s response to the Pandemic – Key features</a:t>
            </a:r>
          </a:p>
        </p:txBody>
      </p:sp>
      <p:sp>
        <p:nvSpPr>
          <p:cNvPr id="3" name="Content Placeholder 2">
            <a:extLst>
              <a:ext uri="{FF2B5EF4-FFF2-40B4-BE49-F238E27FC236}">
                <a16:creationId xmlns:a16="http://schemas.microsoft.com/office/drawing/2014/main" xmlns="" id="{95C1AED6-AA8A-4293-82F8-1B111E2A96A1}"/>
              </a:ext>
            </a:extLst>
          </p:cNvPr>
          <p:cNvSpPr>
            <a:spLocks noGrp="1"/>
          </p:cNvSpPr>
          <p:nvPr>
            <p:ph idx="1"/>
          </p:nvPr>
        </p:nvSpPr>
        <p:spPr>
          <a:xfrm>
            <a:off x="838200" y="1690688"/>
            <a:ext cx="9930414" cy="5032375"/>
          </a:xfrm>
        </p:spPr>
        <p:txBody>
          <a:bodyPr>
            <a:normAutofit fontScale="92500" lnSpcReduction="20000"/>
          </a:bodyPr>
          <a:lstStyle/>
          <a:p>
            <a:pPr marL="514350" indent="-514350">
              <a:buFont typeface="+mj-lt"/>
              <a:buAutoNum type="arabicPeriod" startAt="5"/>
            </a:pPr>
            <a:r>
              <a:rPr lang="en-GB" sz="3300" dirty="0">
                <a:effectLst>
                  <a:outerShdw blurRad="38100" dist="38100" dir="2700000" algn="tl">
                    <a:srgbClr val="000000">
                      <a:alpha val="43137"/>
                    </a:srgbClr>
                  </a:outerShdw>
                </a:effectLst>
              </a:rPr>
              <a:t>WBG’s “Building </a:t>
            </a:r>
            <a:r>
              <a:rPr lang="en-GB" sz="3300" dirty="0" smtClean="0">
                <a:effectLst>
                  <a:outerShdw blurRad="38100" dist="38100" dir="2700000" algn="tl">
                    <a:srgbClr val="000000">
                      <a:alpha val="43137"/>
                    </a:srgbClr>
                  </a:outerShdw>
                </a:effectLst>
              </a:rPr>
              <a:t>Back </a:t>
            </a:r>
            <a:r>
              <a:rPr lang="en-GB" sz="3300" dirty="0">
                <a:effectLst>
                  <a:outerShdw blurRad="38100" dist="38100" dir="2700000" algn="tl">
                    <a:srgbClr val="000000">
                      <a:alpha val="43137"/>
                    </a:srgbClr>
                  </a:outerShdw>
                </a:effectLst>
              </a:rPr>
              <a:t>Better” and the centrality of the private sector</a:t>
            </a:r>
          </a:p>
          <a:p>
            <a:pPr marL="0" indent="0">
              <a:buNone/>
            </a:pPr>
            <a:endParaRPr lang="en-GB" dirty="0"/>
          </a:p>
          <a:p>
            <a:pPr marL="0" indent="0">
              <a:buNone/>
            </a:pPr>
            <a:r>
              <a:rPr lang="en-GB" sz="2600" dirty="0"/>
              <a:t>The WBG is set to accelerate and scale-up WBG’s support for private sector solutions (incl. advisory services, policy guidelines and finance for PPP-related projects). The MFD approach successfully embeds the private sector across core public service </a:t>
            </a:r>
            <a:r>
              <a:rPr lang="en-GB" sz="2600" dirty="0" smtClean="0"/>
              <a:t>provisioning. </a:t>
            </a:r>
            <a:endParaRPr lang="en-GB" sz="2600" dirty="0"/>
          </a:p>
          <a:p>
            <a:pPr marL="0" indent="0">
              <a:buNone/>
            </a:pPr>
            <a:endParaRPr lang="en-GB" dirty="0"/>
          </a:p>
          <a:p>
            <a:pPr marL="457200" lvl="1" indent="0">
              <a:buNone/>
            </a:pPr>
            <a:r>
              <a:rPr lang="en-GB" sz="2200" dirty="0">
                <a:hlinkClick r:id="rId3"/>
              </a:rPr>
              <a:t>@Stephanie von </a:t>
            </a:r>
            <a:r>
              <a:rPr lang="en-GB" sz="2200" dirty="0" err="1">
                <a:hlinkClick r:id="rId3"/>
              </a:rPr>
              <a:t>Friedeburg</a:t>
            </a:r>
            <a:r>
              <a:rPr lang="en-GB" sz="2200" dirty="0"/>
              <a:t>" (interim IFC CEO, 13/10/2020) “Our cascade approach is more relevant now than ever. We need to leave the fiscal space for the poor and vulnerable. The IFC teams are engaged and involved with Bank colleagues to help private sector back on its feet.” </a:t>
            </a:r>
          </a:p>
          <a:p>
            <a:pPr marL="457200" lvl="1" indent="0">
              <a:buNone/>
            </a:pPr>
            <a:endParaRPr lang="en-GB" dirty="0"/>
          </a:p>
          <a:p>
            <a:pPr marL="0" indent="0">
              <a:buNone/>
            </a:pPr>
            <a:r>
              <a:rPr lang="en-GB" sz="2600" dirty="0"/>
              <a:t>This is despite evidence regarding the multiple risks and implications of PPPs, including their </a:t>
            </a:r>
            <a:r>
              <a:rPr lang="en-GB" sz="2600" u="sng" dirty="0"/>
              <a:t>high cost, fiscal risks</a:t>
            </a:r>
            <a:r>
              <a:rPr lang="en-GB" sz="2600" dirty="0"/>
              <a:t>, questionable effectiveness, and equity implications</a:t>
            </a:r>
            <a:r>
              <a:rPr lang="en-GB" sz="2600" dirty="0" smtClean="0"/>
              <a:t>.</a:t>
            </a:r>
          </a:p>
          <a:p>
            <a:pPr marL="0" indent="0">
              <a:buNone/>
            </a:pPr>
            <a:endParaRPr lang="en-GB" dirty="0"/>
          </a:p>
        </p:txBody>
      </p:sp>
    </p:spTree>
    <p:extLst>
      <p:ext uri="{BB962C8B-B14F-4D97-AF65-F5344CB8AC3E}">
        <p14:creationId xmlns:p14="http://schemas.microsoft.com/office/powerpoint/2010/main" val="3728779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3B0EAA-AE0B-4AA5-8BF6-235D3FD42AF3}"/>
              </a:ext>
            </a:extLst>
          </p:cNvPr>
          <p:cNvSpPr>
            <a:spLocks noGrp="1"/>
          </p:cNvSpPr>
          <p:nvPr>
            <p:ph type="title"/>
          </p:nvPr>
        </p:nvSpPr>
        <p:spPr/>
        <p:txBody>
          <a:bodyPr>
            <a:normAutofit/>
          </a:bodyPr>
          <a:lstStyle/>
          <a:p>
            <a:r>
              <a:rPr lang="en-GB" sz="3200" dirty="0"/>
              <a:t>Conclusion and policy recommendations </a:t>
            </a:r>
            <a:r>
              <a:rPr lang="en-GB" sz="3200" dirty="0" smtClean="0"/>
              <a:t>(I)</a:t>
            </a:r>
            <a:endParaRPr lang="en-GB" sz="3200" dirty="0"/>
          </a:p>
        </p:txBody>
      </p:sp>
      <p:sp>
        <p:nvSpPr>
          <p:cNvPr id="3" name="Content Placeholder 2">
            <a:extLst>
              <a:ext uri="{FF2B5EF4-FFF2-40B4-BE49-F238E27FC236}">
                <a16:creationId xmlns:a16="http://schemas.microsoft.com/office/drawing/2014/main" xmlns="" id="{21455B1F-0F28-4C9C-8A59-A80F1FC5B2F0}"/>
              </a:ext>
            </a:extLst>
          </p:cNvPr>
          <p:cNvSpPr>
            <a:spLocks noGrp="1"/>
          </p:cNvSpPr>
          <p:nvPr>
            <p:ph idx="1"/>
          </p:nvPr>
        </p:nvSpPr>
        <p:spPr>
          <a:xfrm>
            <a:off x="647700" y="1604210"/>
            <a:ext cx="10120914" cy="4729163"/>
          </a:xfrm>
        </p:spPr>
        <p:txBody>
          <a:bodyPr>
            <a:normAutofit fontScale="92500" lnSpcReduction="20000"/>
          </a:bodyPr>
          <a:lstStyle/>
          <a:p>
            <a:pPr marL="0" indent="0">
              <a:buNone/>
            </a:pPr>
            <a:r>
              <a:rPr lang="en-GB" dirty="0" smtClean="0"/>
              <a:t>Main message: despite the rapid response, the WBG risks deepening previous problematic trends in development finance and public systems. The crisis is being used to further advance an agenda that risks creating debt vulnerabilities and undermining access to universal and high quality public services.</a:t>
            </a:r>
          </a:p>
          <a:p>
            <a:pPr marL="0" indent="0">
              <a:buNone/>
            </a:pPr>
            <a:endParaRPr lang="en-GB" dirty="0" smtClean="0"/>
          </a:p>
          <a:p>
            <a:pPr marL="0" indent="0">
              <a:buNone/>
            </a:pPr>
            <a:r>
              <a:rPr lang="en-GB" dirty="0" smtClean="0"/>
              <a:t>Short </a:t>
            </a:r>
            <a:r>
              <a:rPr lang="en-GB" dirty="0"/>
              <a:t>term policy recommendations (I):  </a:t>
            </a:r>
          </a:p>
          <a:p>
            <a:pPr lvl="0">
              <a:buFont typeface="Wingdings" panose="05000000000000000000" pitchFamily="2" charset="2"/>
              <a:buChar char="ü"/>
            </a:pPr>
            <a:r>
              <a:rPr lang="en-GB" sz="2400" dirty="0"/>
              <a:t>Restore the balance between the public and private sector in its Covid-19 response, including in its modalities and instruments. </a:t>
            </a:r>
          </a:p>
          <a:p>
            <a:pPr lvl="0">
              <a:buFont typeface="Wingdings" panose="05000000000000000000" pitchFamily="2" charset="2"/>
              <a:buChar char="ü"/>
            </a:pPr>
            <a:r>
              <a:rPr lang="en-GB" sz="2400" dirty="0"/>
              <a:t>Both in its emergency response and with regard to long-term finance, the WBG has to abandon policy conditions that favour the private sector and undermine the strengthening of public services and the delivery of public goods. </a:t>
            </a:r>
          </a:p>
          <a:p>
            <a:pPr lvl="0">
              <a:buFont typeface="Wingdings" panose="05000000000000000000" pitchFamily="2" charset="2"/>
              <a:buChar char="ü"/>
            </a:pPr>
            <a:r>
              <a:rPr lang="en-GB" sz="2400" dirty="0"/>
              <a:t>The WBG should make sure its emergency and long-term programmes are consistent with and strengthen climate resilience and the shift to low carbon pathways. </a:t>
            </a:r>
          </a:p>
          <a:p>
            <a:endParaRPr lang="en-GB" dirty="0"/>
          </a:p>
        </p:txBody>
      </p:sp>
    </p:spTree>
    <p:extLst>
      <p:ext uri="{BB962C8B-B14F-4D97-AF65-F5344CB8AC3E}">
        <p14:creationId xmlns:p14="http://schemas.microsoft.com/office/powerpoint/2010/main" val="42375707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AA4BE-C9FF-4A59-9B5A-6152389901E2}"/>
              </a:ext>
            </a:extLst>
          </p:cNvPr>
          <p:cNvSpPr>
            <a:spLocks noGrp="1"/>
          </p:cNvSpPr>
          <p:nvPr>
            <p:ph type="title"/>
          </p:nvPr>
        </p:nvSpPr>
        <p:spPr/>
        <p:txBody>
          <a:bodyPr>
            <a:normAutofit/>
          </a:bodyPr>
          <a:lstStyle/>
          <a:p>
            <a:r>
              <a:rPr lang="en-GB" sz="3200" dirty="0"/>
              <a:t>Conclusions and policy recommendations </a:t>
            </a:r>
            <a:r>
              <a:rPr lang="en-GB" sz="3200" dirty="0" smtClean="0"/>
              <a:t>(II)</a:t>
            </a:r>
            <a:endParaRPr lang="en-GB" sz="3200" dirty="0"/>
          </a:p>
        </p:txBody>
      </p:sp>
      <p:sp>
        <p:nvSpPr>
          <p:cNvPr id="3" name="Content Placeholder 2">
            <a:extLst>
              <a:ext uri="{FF2B5EF4-FFF2-40B4-BE49-F238E27FC236}">
                <a16:creationId xmlns:a16="http://schemas.microsoft.com/office/drawing/2014/main" xmlns="" id="{9E2A71A3-95B3-469F-9F66-53D94DA50C8D}"/>
              </a:ext>
            </a:extLst>
          </p:cNvPr>
          <p:cNvSpPr>
            <a:spLocks noGrp="1"/>
          </p:cNvSpPr>
          <p:nvPr>
            <p:ph idx="1"/>
          </p:nvPr>
        </p:nvSpPr>
        <p:spPr>
          <a:xfrm>
            <a:off x="862614" y="1616075"/>
            <a:ext cx="9930414" cy="4876800"/>
          </a:xfrm>
        </p:spPr>
        <p:txBody>
          <a:bodyPr>
            <a:normAutofit fontScale="85000" lnSpcReduction="20000"/>
          </a:bodyPr>
          <a:lstStyle/>
          <a:p>
            <a:pPr marL="0" indent="0">
              <a:buNone/>
            </a:pPr>
            <a:r>
              <a:rPr lang="en-GB" sz="3300" dirty="0"/>
              <a:t>Short term policy recommendations (II):  </a:t>
            </a:r>
          </a:p>
          <a:p>
            <a:pPr lvl="0">
              <a:buFont typeface="Wingdings" panose="05000000000000000000" pitchFamily="2" charset="2"/>
              <a:buChar char="ü"/>
            </a:pPr>
            <a:r>
              <a:rPr lang="en-GB" dirty="0"/>
              <a:t>The IFC should commit to publicly disclose the ultimate recipients of its support, and what IFC assistance is used for. </a:t>
            </a:r>
          </a:p>
          <a:p>
            <a:pPr lvl="0">
              <a:buFont typeface="Wingdings" panose="05000000000000000000" pitchFamily="2" charset="2"/>
              <a:buChar char="ü"/>
            </a:pPr>
            <a:r>
              <a:rPr lang="en-GB" dirty="0"/>
              <a:t>The IFC should stop its support for commercial private health facilities that undermine public health system and that may have pernicious implications for women, lower-income or vulnerable populations. </a:t>
            </a:r>
          </a:p>
          <a:p>
            <a:pPr marL="0" lvl="0" indent="0">
              <a:buNone/>
            </a:pPr>
            <a:endParaRPr lang="es-ES" dirty="0"/>
          </a:p>
          <a:p>
            <a:pPr marL="0" lvl="0" indent="0">
              <a:buNone/>
            </a:pPr>
            <a:r>
              <a:rPr lang="es-ES" sz="3300" dirty="0"/>
              <a:t>Long</a:t>
            </a:r>
            <a:r>
              <a:rPr lang="en-GB" sz="3300" dirty="0"/>
              <a:t> term approach:</a:t>
            </a:r>
          </a:p>
          <a:p>
            <a:pPr>
              <a:buFont typeface="Wingdings" panose="05000000000000000000" pitchFamily="2" charset="2"/>
              <a:buChar char="ü"/>
            </a:pPr>
            <a:r>
              <a:rPr lang="en-GB" dirty="0"/>
              <a:t>The WBG should use this ‘opportunity’ and seriously re-evaluate its MFD  approach.</a:t>
            </a:r>
          </a:p>
          <a:p>
            <a:pPr>
              <a:buFont typeface="Wingdings" panose="05000000000000000000" pitchFamily="2" charset="2"/>
              <a:buChar char="ü"/>
            </a:pPr>
            <a:r>
              <a:rPr lang="en-GB" dirty="0"/>
              <a:t>The WBG has a role to play in refocusing the intl. discussion on blended finance (‘billions to trillions’ will not happen). </a:t>
            </a:r>
          </a:p>
          <a:p>
            <a:pPr>
              <a:buFont typeface="Wingdings" panose="05000000000000000000" pitchFamily="2" charset="2"/>
              <a:buChar char="ü"/>
            </a:pPr>
            <a:r>
              <a:rPr lang="en-GB" dirty="0"/>
              <a:t>‘Building back better’ requires a human rights-based approach that builds resilience and strengthens public systems. </a:t>
            </a:r>
          </a:p>
          <a:p>
            <a:pPr marL="0" indent="0">
              <a:buNone/>
            </a:pPr>
            <a:endParaRPr lang="en-GB" dirty="0"/>
          </a:p>
        </p:txBody>
      </p:sp>
    </p:spTree>
    <p:extLst>
      <p:ext uri="{BB962C8B-B14F-4D97-AF65-F5344CB8AC3E}">
        <p14:creationId xmlns:p14="http://schemas.microsoft.com/office/powerpoint/2010/main" val="2235235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CAA4BE-C9FF-4A59-9B5A-6152389901E2}"/>
              </a:ext>
            </a:extLst>
          </p:cNvPr>
          <p:cNvSpPr>
            <a:spLocks noGrp="1"/>
          </p:cNvSpPr>
          <p:nvPr>
            <p:ph type="title"/>
          </p:nvPr>
        </p:nvSpPr>
        <p:spPr/>
        <p:txBody>
          <a:bodyPr>
            <a:normAutofit/>
          </a:bodyPr>
          <a:lstStyle/>
          <a:p>
            <a:r>
              <a:rPr lang="en-GB" sz="3200" dirty="0" smtClean="0"/>
              <a:t>References</a:t>
            </a:r>
            <a:endParaRPr lang="en-GB" sz="3200" dirty="0"/>
          </a:p>
        </p:txBody>
      </p:sp>
      <p:sp>
        <p:nvSpPr>
          <p:cNvPr id="3" name="Content Placeholder 2">
            <a:extLst>
              <a:ext uri="{FF2B5EF4-FFF2-40B4-BE49-F238E27FC236}">
                <a16:creationId xmlns:a16="http://schemas.microsoft.com/office/drawing/2014/main" xmlns="" id="{9E2A71A3-95B3-469F-9F66-53D94DA50C8D}"/>
              </a:ext>
            </a:extLst>
          </p:cNvPr>
          <p:cNvSpPr>
            <a:spLocks noGrp="1"/>
          </p:cNvSpPr>
          <p:nvPr>
            <p:ph idx="1"/>
          </p:nvPr>
        </p:nvSpPr>
        <p:spPr>
          <a:xfrm>
            <a:off x="767364" y="1377950"/>
            <a:ext cx="9930414" cy="4876800"/>
          </a:xfrm>
        </p:spPr>
        <p:txBody>
          <a:bodyPr>
            <a:normAutofit fontScale="55000" lnSpcReduction="20000"/>
          </a:bodyPr>
          <a:lstStyle/>
          <a:p>
            <a:pPr>
              <a:buFont typeface="Arial" panose="020B0604020202020204" pitchFamily="34" charset="0"/>
              <a:buChar char="•"/>
            </a:pPr>
            <a:r>
              <a:rPr lang="en-GB" dirty="0" err="1"/>
              <a:t>Bayliss</a:t>
            </a:r>
            <a:r>
              <a:rPr lang="en-GB" dirty="0"/>
              <a:t>, K., Van </a:t>
            </a:r>
            <a:r>
              <a:rPr lang="en-GB" dirty="0" err="1"/>
              <a:t>Waeyenberge</a:t>
            </a:r>
            <a:r>
              <a:rPr lang="en-GB" dirty="0"/>
              <a:t>, E., (2018). Unpacking the Public Private Partnership Revival, The Journal of Development Studies, 54:4, 577-593. </a:t>
            </a:r>
          </a:p>
          <a:p>
            <a:pPr lvl="0">
              <a:buFont typeface="Arial" panose="020B0604020202020204" pitchFamily="34" charset="0"/>
              <a:buChar char="•"/>
            </a:pPr>
            <a:r>
              <a:rPr lang="en-GB" dirty="0" err="1" smtClean="0"/>
              <a:t>Dimakou</a:t>
            </a:r>
            <a:r>
              <a:rPr lang="en-GB" dirty="0"/>
              <a:t>, O., M.J. Romero and E. Van </a:t>
            </a:r>
            <a:r>
              <a:rPr lang="en-GB" dirty="0" err="1"/>
              <a:t>Waeyenberge</a:t>
            </a:r>
            <a:r>
              <a:rPr lang="en-GB" dirty="0"/>
              <a:t> (2020</a:t>
            </a:r>
            <a:r>
              <a:rPr lang="en-GB" dirty="0" smtClean="0"/>
              <a:t>). “Never </a:t>
            </a:r>
            <a:r>
              <a:rPr lang="en-GB" dirty="0"/>
              <a:t>let a pandemic go to waste: How the World Bank’s Covid-19 response is prioritising the private </a:t>
            </a:r>
            <a:r>
              <a:rPr lang="en-GB" dirty="0" smtClean="0"/>
              <a:t>sector”. </a:t>
            </a:r>
            <a:r>
              <a:rPr lang="en-GB" dirty="0"/>
              <a:t>Eurodad-SOAS University of </a:t>
            </a:r>
            <a:r>
              <a:rPr lang="en-GB" dirty="0" smtClean="0"/>
              <a:t>London. </a:t>
            </a:r>
            <a:r>
              <a:rPr lang="en-GB" dirty="0" smtClean="0">
                <a:hlinkClick r:id="rId3"/>
              </a:rPr>
              <a:t>https</a:t>
            </a:r>
            <a:r>
              <a:rPr lang="en-GB" dirty="0">
                <a:hlinkClick r:id="rId3"/>
              </a:rPr>
              <a:t>://</a:t>
            </a:r>
            <a:r>
              <a:rPr lang="en-GB" dirty="0" smtClean="0">
                <a:hlinkClick r:id="rId3"/>
              </a:rPr>
              <a:t>www.eurodad.org/never_let_a_pandemic_go_to_waste</a:t>
            </a:r>
            <a:endParaRPr lang="en-GB" dirty="0" smtClean="0"/>
          </a:p>
          <a:p>
            <a:pPr>
              <a:buFont typeface="Arial" panose="020B0604020202020204" pitchFamily="34" charset="0"/>
              <a:buChar char="•"/>
            </a:pPr>
            <a:r>
              <a:rPr lang="en-GB" dirty="0"/>
              <a:t>Gideon, J. and E. </a:t>
            </a:r>
            <a:r>
              <a:rPr lang="en-GB" dirty="0" err="1"/>
              <a:t>Unterhalter</a:t>
            </a:r>
            <a:r>
              <a:rPr lang="en-GB" dirty="0"/>
              <a:t> (Eds.) (2020). </a:t>
            </a:r>
            <a:r>
              <a:rPr lang="en-GB" i="1" dirty="0"/>
              <a:t>Critical Reflections on Public Private Partnerships</a:t>
            </a:r>
            <a:r>
              <a:rPr lang="en-GB" dirty="0"/>
              <a:t>. Oxon: Routledge.</a:t>
            </a:r>
          </a:p>
          <a:p>
            <a:pPr lvl="0">
              <a:buFont typeface="Arial" panose="020B0604020202020204" pitchFamily="34" charset="0"/>
              <a:buChar char="•"/>
            </a:pPr>
            <a:r>
              <a:rPr lang="en-GB" dirty="0" smtClean="0"/>
              <a:t>Gabor </a:t>
            </a:r>
            <a:r>
              <a:rPr lang="en-GB" dirty="0"/>
              <a:t>D. (2020). The Wall Street Consensus. </a:t>
            </a:r>
            <a:r>
              <a:rPr lang="en-GB" dirty="0" err="1"/>
              <a:t>SocArXiv</a:t>
            </a:r>
            <a:r>
              <a:rPr lang="en-GB" dirty="0"/>
              <a:t> </a:t>
            </a:r>
            <a:r>
              <a:rPr lang="en-GB" dirty="0" smtClean="0"/>
              <a:t>preprint. </a:t>
            </a:r>
            <a:r>
              <a:rPr lang="en-GB" dirty="0" smtClean="0">
                <a:hlinkClick r:id="rId4"/>
              </a:rPr>
              <a:t>http</a:t>
            </a:r>
            <a:r>
              <a:rPr lang="en-GB" dirty="0">
                <a:hlinkClick r:id="rId4"/>
              </a:rPr>
              <a:t>://</a:t>
            </a:r>
            <a:r>
              <a:rPr lang="en-GB" dirty="0" smtClean="0">
                <a:hlinkClick r:id="rId4"/>
              </a:rPr>
              <a:t>dx.doi.org/10.31235/osf.io/wab8m</a:t>
            </a:r>
            <a:r>
              <a:rPr lang="en-GB" dirty="0" smtClean="0"/>
              <a:t> </a:t>
            </a:r>
            <a:endParaRPr lang="en-GB" dirty="0"/>
          </a:p>
          <a:p>
            <a:pPr>
              <a:buFont typeface="Arial" panose="020B0604020202020204" pitchFamily="34" charset="0"/>
              <a:buChar char="•"/>
            </a:pPr>
            <a:r>
              <a:rPr lang="en-GB" dirty="0" err="1"/>
              <a:t>Jomo</a:t>
            </a:r>
            <a:r>
              <a:rPr lang="en-GB" dirty="0"/>
              <a:t>, K. and A. </a:t>
            </a:r>
            <a:r>
              <a:rPr lang="en-GB" dirty="0" smtClean="0"/>
              <a:t>Chowdhury </a:t>
            </a:r>
            <a:r>
              <a:rPr lang="en-GB" dirty="0"/>
              <a:t>(2019). World Bank financializing development, </a:t>
            </a:r>
            <a:r>
              <a:rPr lang="en-US" i="1" dirty="0"/>
              <a:t>Development</a:t>
            </a:r>
            <a:r>
              <a:rPr lang="en-US" dirty="0"/>
              <a:t> 62:147–153</a:t>
            </a:r>
            <a:r>
              <a:rPr lang="en-US" dirty="0" smtClean="0"/>
              <a:t>.</a:t>
            </a:r>
          </a:p>
          <a:p>
            <a:pPr>
              <a:buFont typeface="Arial" panose="020B0604020202020204" pitchFamily="34" charset="0"/>
              <a:buChar char="•"/>
            </a:pPr>
            <a:r>
              <a:rPr lang="en-GB" dirty="0" err="1" smtClean="0"/>
              <a:t>Kentikelenis</a:t>
            </a:r>
            <a:r>
              <a:rPr lang="en-GB" dirty="0"/>
              <a:t>, A. E</a:t>
            </a:r>
            <a:r>
              <a:rPr lang="en-GB" dirty="0" smtClean="0"/>
              <a:t>. (2017). “Structural </a:t>
            </a:r>
            <a:r>
              <a:rPr lang="en-GB" dirty="0"/>
              <a:t>adjustment and health: A conceptual framework and evidence on </a:t>
            </a:r>
            <a:r>
              <a:rPr lang="en-GB" dirty="0" smtClean="0"/>
              <a:t>pathways”, </a:t>
            </a:r>
            <a:r>
              <a:rPr lang="en-GB" dirty="0"/>
              <a:t>Social science &amp; medicine, 187: </a:t>
            </a:r>
            <a:r>
              <a:rPr lang="en-GB" dirty="0" smtClean="0"/>
              <a:t>296–305.</a:t>
            </a:r>
            <a:endParaRPr lang="en-US" dirty="0" smtClean="0"/>
          </a:p>
          <a:p>
            <a:pPr>
              <a:buFont typeface="Arial" panose="020B0604020202020204" pitchFamily="34" charset="0"/>
              <a:buChar char="•"/>
            </a:pPr>
            <a:r>
              <a:rPr lang="en-US" dirty="0" smtClean="0"/>
              <a:t>Romero, M.J. </a:t>
            </a:r>
            <a:r>
              <a:rPr lang="en-US" dirty="0"/>
              <a:t>(2020</a:t>
            </a:r>
            <a:r>
              <a:rPr lang="en-US" dirty="0" smtClean="0"/>
              <a:t>). “</a:t>
            </a:r>
            <a:r>
              <a:rPr lang="en-GB" dirty="0"/>
              <a:t>Development finance in times of Covid-19: Time for a rethink at the World </a:t>
            </a:r>
            <a:r>
              <a:rPr lang="en-GB" dirty="0" smtClean="0"/>
              <a:t>Bank”. Blog published by SLUG </a:t>
            </a:r>
            <a:r>
              <a:rPr lang="en-GB" dirty="0">
                <a:hlinkClick r:id="rId5"/>
              </a:rPr>
              <a:t>https://</a:t>
            </a:r>
            <a:r>
              <a:rPr lang="en-GB" dirty="0" smtClean="0">
                <a:hlinkClick r:id="rId5"/>
              </a:rPr>
              <a:t>slettgjelda.no/nyheter/2020/development-finance-in-times-of-covid-19-time-for-a-rethink-at-the-world-bank</a:t>
            </a:r>
            <a:r>
              <a:rPr lang="en-GB" dirty="0" smtClean="0"/>
              <a:t> </a:t>
            </a:r>
          </a:p>
          <a:p>
            <a:pPr>
              <a:buFont typeface="Arial" panose="020B0604020202020204" pitchFamily="34" charset="0"/>
              <a:buChar char="•"/>
            </a:pPr>
            <a:r>
              <a:rPr lang="en-US" dirty="0" smtClean="0"/>
              <a:t>World </a:t>
            </a:r>
            <a:r>
              <a:rPr lang="en-US" dirty="0"/>
              <a:t>Bank </a:t>
            </a:r>
            <a:r>
              <a:rPr lang="en-US" dirty="0" smtClean="0"/>
              <a:t>and IMF. </a:t>
            </a:r>
            <a:r>
              <a:rPr lang="en-US" dirty="0"/>
              <a:t>(</a:t>
            </a:r>
            <a:r>
              <a:rPr lang="en-US" dirty="0" smtClean="0"/>
              <a:t>2017) “</a:t>
            </a:r>
            <a:r>
              <a:rPr lang="en-GB" dirty="0" smtClean="0"/>
              <a:t>Forward </a:t>
            </a:r>
            <a:r>
              <a:rPr lang="en-GB" dirty="0"/>
              <a:t>look – A vision for the World </a:t>
            </a:r>
            <a:r>
              <a:rPr lang="en-GB" dirty="0" smtClean="0"/>
              <a:t>Bank Group </a:t>
            </a:r>
            <a:r>
              <a:rPr lang="en-GB" dirty="0"/>
              <a:t>in </a:t>
            </a:r>
            <a:r>
              <a:rPr lang="en-GB" dirty="0" smtClean="0"/>
              <a:t>2030, </a:t>
            </a:r>
            <a:r>
              <a:rPr lang="en-GB" dirty="0"/>
              <a:t>progress and </a:t>
            </a:r>
            <a:r>
              <a:rPr lang="en-GB" dirty="0" smtClean="0"/>
              <a:t>challenges”. Development Committee Discussion Note. </a:t>
            </a:r>
            <a:r>
              <a:rPr lang="en-US" dirty="0" smtClean="0">
                <a:hlinkClick r:id="rId6"/>
              </a:rPr>
              <a:t>https</a:t>
            </a:r>
            <a:r>
              <a:rPr lang="en-US" dirty="0">
                <a:hlinkClick r:id="rId6"/>
              </a:rPr>
              <a:t>://</a:t>
            </a:r>
            <a:r>
              <a:rPr lang="en-US" dirty="0" smtClean="0">
                <a:hlinkClick r:id="rId6"/>
              </a:rPr>
              <a:t>www.devcommittee.org/sites/dc/files/download/Documentation/DC2017-0002.pdf</a:t>
            </a:r>
            <a:r>
              <a:rPr lang="en-US" dirty="0" smtClean="0"/>
              <a:t> </a:t>
            </a:r>
          </a:p>
          <a:p>
            <a:pPr>
              <a:buFont typeface="Arial" panose="020B0604020202020204" pitchFamily="34" charset="0"/>
              <a:buChar char="•"/>
            </a:pPr>
            <a:r>
              <a:rPr lang="en-GB" dirty="0" smtClean="0"/>
              <a:t>World </a:t>
            </a:r>
            <a:r>
              <a:rPr lang="en-GB" dirty="0"/>
              <a:t>Bank and </a:t>
            </a:r>
            <a:r>
              <a:rPr lang="en-GB" dirty="0" smtClean="0"/>
              <a:t>IMF (2017). “Maximizing </a:t>
            </a:r>
            <a:r>
              <a:rPr lang="en-GB" dirty="0"/>
              <a:t>Finance for Development: Leveraging the Private Sector for Growth and Sustainable </a:t>
            </a:r>
            <a:r>
              <a:rPr lang="en-GB" dirty="0" smtClean="0"/>
              <a:t>Development”. </a:t>
            </a:r>
            <a:r>
              <a:rPr lang="en-GB" dirty="0"/>
              <a:t>Development Committee. </a:t>
            </a:r>
            <a:r>
              <a:rPr lang="en-GB" dirty="0" smtClean="0"/>
              <a:t>DC2017-0009. </a:t>
            </a:r>
            <a:r>
              <a:rPr lang="en-GB" dirty="0" smtClean="0">
                <a:hlinkClick r:id="rId7"/>
              </a:rPr>
              <a:t>https</a:t>
            </a:r>
            <a:r>
              <a:rPr lang="en-GB" dirty="0">
                <a:hlinkClick r:id="rId7"/>
              </a:rPr>
              <a:t>://</a:t>
            </a:r>
            <a:r>
              <a:rPr lang="en-GB" dirty="0" smtClean="0">
                <a:hlinkClick r:id="rId7"/>
              </a:rPr>
              <a:t>www.devcommittee.org/sites/dc/files/download/Documentation/DC2017-0009_Maximizing_8-19.pdf</a:t>
            </a:r>
            <a:r>
              <a:rPr lang="en-GB" dirty="0" smtClean="0"/>
              <a:t> </a:t>
            </a:r>
            <a:endParaRPr lang="en-US" dirty="0" smtClean="0"/>
          </a:p>
          <a:p>
            <a:pPr>
              <a:buFont typeface="Arial" panose="020B0604020202020204" pitchFamily="34" charset="0"/>
              <a:buChar char="•"/>
            </a:pPr>
            <a:endParaRPr lang="en-US" dirty="0"/>
          </a:p>
        </p:txBody>
      </p:sp>
    </p:spTree>
    <p:extLst>
      <p:ext uri="{BB962C8B-B14F-4D97-AF65-F5344CB8AC3E}">
        <p14:creationId xmlns:p14="http://schemas.microsoft.com/office/powerpoint/2010/main" val="30748699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TotalTime>
  <Words>1185</Words>
  <Application>Microsoft Office PowerPoint</Application>
  <PresentationFormat>Widescreen</PresentationFormat>
  <Paragraphs>88</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Courier New</vt:lpstr>
      <vt:lpstr>MuseoSans-500</vt:lpstr>
      <vt:lpstr>Wingdings</vt:lpstr>
      <vt:lpstr>Office Theme</vt:lpstr>
      <vt:lpstr>“Never let a pandemic go to waste: How the World Bank’s Covid-19 response is prioritising the private sector”</vt:lpstr>
      <vt:lpstr>Outline</vt:lpstr>
      <vt:lpstr>WBG’s Maximising Finance for Development (MFD) (I)</vt:lpstr>
      <vt:lpstr>WBG’s MFD (II)</vt:lpstr>
      <vt:lpstr>WBG’s response to the pandemic</vt:lpstr>
      <vt:lpstr>WBG’s response to the Pandemic – Key features</vt:lpstr>
      <vt:lpstr>WBG’s response to the Pandemic – Key features</vt:lpstr>
      <vt:lpstr>WBG’s response to the Pandemic – Key features</vt:lpstr>
      <vt:lpstr>WBG’s response to the Pandemic – Key features</vt:lpstr>
      <vt:lpstr>WBG’s response to the Pandemic – Key features</vt:lpstr>
      <vt:lpstr>Conclusion and policy recommendations (I)</vt:lpstr>
      <vt:lpstr>Conclusions and policy recommendations (II)</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Never let a pandemic go to waste: How the World Bank’s Covid-19 response is prioritising the private sector</dc:title>
  <dc:creator>Ourania Dimakou</dc:creator>
  <cp:lastModifiedBy>María José Romero</cp:lastModifiedBy>
  <cp:revision>55</cp:revision>
  <dcterms:created xsi:type="dcterms:W3CDTF">2020-10-12T09:30:02Z</dcterms:created>
  <dcterms:modified xsi:type="dcterms:W3CDTF">2020-12-16T08:33:24Z</dcterms:modified>
</cp:coreProperties>
</file>